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57" r:id="rId5"/>
    <p:sldId id="258" r:id="rId6"/>
    <p:sldId id="264" r:id="rId7"/>
    <p:sldId id="259" r:id="rId8"/>
    <p:sldId id="279" r:id="rId9"/>
    <p:sldId id="280" r:id="rId10"/>
    <p:sldId id="260" r:id="rId11"/>
    <p:sldId id="261" r:id="rId12"/>
    <p:sldId id="262" r:id="rId13"/>
    <p:sldId id="281" r:id="rId14"/>
    <p:sldId id="282" r:id="rId15"/>
    <p:sldId id="265" r:id="rId16"/>
    <p:sldId id="263" r:id="rId17"/>
    <p:sldId id="266" r:id="rId18"/>
    <p:sldId id="283" r:id="rId19"/>
    <p:sldId id="284" r:id="rId20"/>
    <p:sldId id="267" r:id="rId21"/>
    <p:sldId id="268" r:id="rId22"/>
    <p:sldId id="275" r:id="rId23"/>
    <p:sldId id="270" r:id="rId24"/>
    <p:sldId id="285" r:id="rId25"/>
    <p:sldId id="286" r:id="rId26"/>
    <p:sldId id="271" r:id="rId27"/>
    <p:sldId id="287" r:id="rId28"/>
    <p:sldId id="272" r:id="rId29"/>
    <p:sldId id="288" r:id="rId30"/>
    <p:sldId id="289" r:id="rId31"/>
    <p:sldId id="290" r:id="rId32"/>
    <p:sldId id="291" r:id="rId33"/>
    <p:sldId id="273" r:id="rId34"/>
    <p:sldId id="292" r:id="rId35"/>
    <p:sldId id="274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0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1687-1A27-440D-8414-58FC343E805A}" type="datetimeFigureOut">
              <a:rPr lang="es-ES" smtClean="0"/>
              <a:pPr/>
              <a:t>7/6/15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0441-5798-41D8-9EDE-7579D102949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1687-1A27-440D-8414-58FC343E805A}" type="datetimeFigureOut">
              <a:rPr lang="es-ES" smtClean="0"/>
              <a:pPr/>
              <a:t>7/6/15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0441-5798-41D8-9EDE-7579D102949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1687-1A27-440D-8414-58FC343E805A}" type="datetimeFigureOut">
              <a:rPr lang="es-ES" smtClean="0"/>
              <a:pPr/>
              <a:t>7/6/15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0441-5798-41D8-9EDE-7579D102949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1687-1A27-440D-8414-58FC343E805A}" type="datetimeFigureOut">
              <a:rPr lang="es-ES" smtClean="0"/>
              <a:pPr/>
              <a:t>7/6/15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0441-5798-41D8-9EDE-7579D102949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1687-1A27-440D-8414-58FC343E805A}" type="datetimeFigureOut">
              <a:rPr lang="es-ES" smtClean="0"/>
              <a:pPr/>
              <a:t>7/6/15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0441-5798-41D8-9EDE-7579D102949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1687-1A27-440D-8414-58FC343E805A}" type="datetimeFigureOut">
              <a:rPr lang="es-ES" smtClean="0"/>
              <a:pPr/>
              <a:t>7/6/15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0441-5798-41D8-9EDE-7579D102949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1687-1A27-440D-8414-58FC343E805A}" type="datetimeFigureOut">
              <a:rPr lang="es-ES" smtClean="0"/>
              <a:pPr/>
              <a:t>7/6/15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0441-5798-41D8-9EDE-7579D102949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1687-1A27-440D-8414-58FC343E805A}" type="datetimeFigureOut">
              <a:rPr lang="es-ES" smtClean="0"/>
              <a:pPr/>
              <a:t>7/6/15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0441-5798-41D8-9EDE-7579D102949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1687-1A27-440D-8414-58FC343E805A}" type="datetimeFigureOut">
              <a:rPr lang="es-ES" smtClean="0"/>
              <a:pPr/>
              <a:t>7/6/15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0441-5798-41D8-9EDE-7579D102949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1687-1A27-440D-8414-58FC343E805A}" type="datetimeFigureOut">
              <a:rPr lang="es-ES" smtClean="0"/>
              <a:pPr/>
              <a:t>7/6/15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0441-5798-41D8-9EDE-7579D102949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1687-1A27-440D-8414-58FC343E805A}" type="datetimeFigureOut">
              <a:rPr lang="es-ES" smtClean="0"/>
              <a:pPr/>
              <a:t>7/6/15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0441-5798-41D8-9EDE-7579D102949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1687-1A27-440D-8414-58FC343E805A}" type="datetimeFigureOut">
              <a:rPr lang="es-ES" smtClean="0"/>
              <a:pPr/>
              <a:t>7/6/15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60441-5798-41D8-9EDE-7579D102949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.wikipedia.org/wiki/Hoja_blastod%C3%A9rmica" TargetMode="Externa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348464" cy="3240360"/>
          </a:xfrm>
        </p:spPr>
        <p:txBody>
          <a:bodyPr>
            <a:normAutofit fontScale="90000"/>
          </a:bodyPr>
          <a:lstStyle/>
          <a:p>
            <a:r>
              <a:rPr lang="es-ES" sz="31900" dirty="0">
                <a:solidFill>
                  <a:srgbClr val="7030A0"/>
                </a:solidFill>
              </a:rPr>
              <a:t>A</a:t>
            </a:r>
            <a:endParaRPr lang="es-E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sz="31900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Eumetazoos</a:t>
            </a:r>
            <a:r>
              <a:rPr lang="es-ES" b="1" dirty="0" smtClean="0">
                <a:solidFill>
                  <a:schemeClr val="bg1"/>
                </a:solidFill>
              </a:rPr>
              <a:t>: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sz="3600" dirty="0" smtClean="0">
                <a:solidFill>
                  <a:schemeClr val="bg1"/>
                </a:solidFill>
              </a:rPr>
              <a:t>son los animales que presentan verdaderos tejidos y simetría; comprenden la totalidad de los metazoos.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3 Imagen" descr="Animal_diversity_October_2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492896"/>
            <a:ext cx="3384376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Endoesqueleto: </a:t>
            </a:r>
            <a:r>
              <a:rPr lang="es-ES" sz="3600" dirty="0" smtClean="0">
                <a:solidFill>
                  <a:schemeClr val="bg1"/>
                </a:solidFill>
              </a:rPr>
              <a:t>esqueleto interno de los vertebrados, formado por piezas óseas y cartilaginosas.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3 Imagen" descr="esquele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924944"/>
            <a:ext cx="447675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solidFill>
                  <a:schemeClr val="bg1"/>
                </a:solidFill>
              </a:rPr>
              <a:t>Endodermo: </a:t>
            </a:r>
            <a:r>
              <a:rPr lang="es-ES" sz="3600" dirty="0" smtClean="0">
                <a:solidFill>
                  <a:schemeClr val="bg1"/>
                </a:solidFill>
              </a:rPr>
              <a:t>es la capa de tejido más interno de las tres capas en las que se divide los tejidos del embrión animal.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36866" name="Picture 2" descr="http://3.bp.blogspot.com/-kZ8lVFp1Yeg/UZjJsnjg7aI/AAAAAAAAAHI/81XrZtuklOA/s1600/Sin+t%C3%AD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64904"/>
            <a:ext cx="5038725" cy="3686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solidFill>
                  <a:schemeClr val="bg1"/>
                </a:solidFill>
              </a:rPr>
              <a:t>Ectodermo: </a:t>
            </a:r>
            <a:r>
              <a:rPr lang="es-ES" sz="3600" dirty="0" smtClean="0">
                <a:solidFill>
                  <a:schemeClr val="bg1"/>
                </a:solidFill>
              </a:rPr>
              <a:t>es la primera hoja</a:t>
            </a:r>
            <a:r>
              <a:rPr lang="es-ES" sz="3600" dirty="0" smtClean="0">
                <a:solidFill>
                  <a:schemeClr val="bg1"/>
                </a:solidFill>
                <a:hlinkClick r:id="rId2" tooltip="Hoja blastodérmica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</a:rPr>
              <a:t>blastodérmica</a:t>
            </a:r>
            <a:r>
              <a:rPr lang="es-ES" sz="3600" dirty="0" smtClean="0">
                <a:solidFill>
                  <a:schemeClr val="bg1"/>
                </a:solidFill>
              </a:rPr>
              <a:t> del embrión. Se forma enseguida en el desarrollo embrionario, durante la fase de blástula. De él surgirán el </a:t>
            </a:r>
            <a:r>
              <a:rPr lang="es-ES" sz="3600" dirty="0" err="1" smtClean="0">
                <a:solidFill>
                  <a:schemeClr val="bg1"/>
                </a:solidFill>
              </a:rPr>
              <a:t>endermo</a:t>
            </a:r>
            <a:r>
              <a:rPr lang="es-ES" sz="3600" dirty="0" smtClean="0">
                <a:solidFill>
                  <a:schemeClr val="bg1"/>
                </a:solidFill>
              </a:rPr>
              <a:t> y el mesodermo durante la gastrulación.</a:t>
            </a:r>
            <a:br>
              <a:rPr lang="es-ES" sz="3600" dirty="0" smtClean="0">
                <a:solidFill>
                  <a:schemeClr val="bg1"/>
                </a:solidFill>
              </a:rPr>
            </a:br>
            <a:r>
              <a:rPr lang="es-ES" sz="3600" dirty="0" smtClean="0">
                <a:solidFill>
                  <a:schemeClr val="bg1"/>
                </a:solidFill>
              </a:rPr>
              <a:t/>
            </a:r>
            <a:br>
              <a:rPr lang="es-ES" sz="3600" dirty="0" smtClean="0">
                <a:solidFill>
                  <a:schemeClr val="bg1"/>
                </a:solidFill>
              </a:rPr>
            </a:b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37890" name="Picture 2" descr="http://neurocirugiacontemporanea.com/lib/exe/fetch.php?media=ectoder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573016"/>
            <a:ext cx="5810250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/>
          </a:bodyPr>
          <a:lstStyle/>
          <a:p>
            <a:r>
              <a:rPr lang="es-ES" sz="4000" b="1" dirty="0" err="1" smtClean="0">
                <a:solidFill>
                  <a:schemeClr val="bg1"/>
                </a:solidFill>
              </a:rPr>
              <a:t>Endotermo</a:t>
            </a:r>
            <a:r>
              <a:rPr lang="es-ES" sz="4000" b="1" dirty="0" smtClean="0">
                <a:solidFill>
                  <a:schemeClr val="bg1"/>
                </a:solidFill>
              </a:rPr>
              <a:t>:</a:t>
            </a:r>
            <a:r>
              <a:rPr lang="es-ES" sz="4000" dirty="0" smtClean="0">
                <a:solidFill>
                  <a:schemeClr val="bg1"/>
                </a:solidFill>
              </a:rPr>
              <a:t> </a:t>
            </a:r>
            <a:r>
              <a:rPr lang="es-ES" sz="3200" dirty="0" smtClean="0">
                <a:solidFill>
                  <a:schemeClr val="bg1"/>
                </a:solidFill>
              </a:rPr>
              <a:t>producen el calor de su cuerpo.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752600"/>
          </a:xfrm>
        </p:spPr>
        <p:txBody>
          <a:bodyPr>
            <a:noAutofit/>
          </a:bodyPr>
          <a:lstStyle/>
          <a:p>
            <a:r>
              <a:rPr lang="es-ES" sz="4400" dirty="0" smtClean="0">
                <a:solidFill>
                  <a:srgbClr val="FF6201"/>
                </a:solidFill>
              </a:rPr>
              <a:t>Por ejemplo: aves y </a:t>
            </a:r>
            <a:r>
              <a:rPr lang="es-ES" sz="4800" dirty="0" smtClean="0">
                <a:solidFill>
                  <a:srgbClr val="FF6201"/>
                </a:solidFill>
              </a:rPr>
              <a:t>mamíferos</a:t>
            </a:r>
            <a:r>
              <a:rPr lang="es-ES" sz="4400" dirty="0" smtClean="0">
                <a:solidFill>
                  <a:srgbClr val="FF6201"/>
                </a:solidFill>
              </a:rPr>
              <a:t>.</a:t>
            </a:r>
            <a:endParaRPr lang="es-ES" sz="4400" dirty="0">
              <a:solidFill>
                <a:srgbClr val="FF620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296144"/>
          </a:xfrm>
        </p:spPr>
        <p:txBody>
          <a:bodyPr>
            <a:normAutofit/>
          </a:bodyPr>
          <a:lstStyle/>
          <a:p>
            <a:r>
              <a:rPr lang="es-ES" sz="4000" b="1" dirty="0" err="1" smtClean="0">
                <a:solidFill>
                  <a:schemeClr val="bg1"/>
                </a:solidFill>
              </a:rPr>
              <a:t>Ectotermo</a:t>
            </a:r>
            <a:r>
              <a:rPr lang="es-ES" sz="4000" b="1" dirty="0" smtClean="0">
                <a:solidFill>
                  <a:schemeClr val="bg1"/>
                </a:solidFill>
              </a:rPr>
              <a:t>: </a:t>
            </a:r>
            <a:r>
              <a:rPr lang="es-ES" sz="3200" dirty="0" smtClean="0">
                <a:solidFill>
                  <a:schemeClr val="bg1"/>
                </a:solidFill>
              </a:rPr>
              <a:t>regulan su temperatura.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2924944"/>
            <a:ext cx="6400800" cy="1752600"/>
          </a:xfrm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chemeClr val="accent6">
                    <a:lumMod val="75000"/>
                  </a:schemeClr>
                </a:solidFill>
              </a:rPr>
              <a:t>Por ejemplo: peces anfibios y reptiles.</a:t>
            </a:r>
            <a:endParaRPr lang="es-E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57" y="2130425"/>
            <a:ext cx="8134643" cy="1653784"/>
          </a:xfrm>
        </p:spPr>
        <p:txBody>
          <a:bodyPr>
            <a:noAutofit/>
          </a:bodyPr>
          <a:lstStyle/>
          <a:p>
            <a:r>
              <a:rPr lang="es-ES" sz="28700" dirty="0" smtClean="0">
                <a:solidFill>
                  <a:srgbClr val="FF0066"/>
                </a:solidFill>
              </a:rPr>
              <a:t>M</a:t>
            </a:r>
            <a:endParaRPr lang="es-ES" sz="287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solidFill>
                  <a:schemeClr val="bg1"/>
                </a:solidFill>
              </a:rPr>
              <a:t>Manto: </a:t>
            </a:r>
            <a:r>
              <a:rPr lang="es-ES" sz="3600" dirty="0" smtClean="0">
                <a:solidFill>
                  <a:schemeClr val="bg1"/>
                </a:solidFill>
              </a:rPr>
              <a:t>es una de las partes de la anatomía de los moluscos; es la parte dorsal de la pared del cuerpo que cubre la masa visceral.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upload.wikimedia.org/wikipedia/commons/thumb/d/dd/Loligo_vulgaris.jpg/220px-Loligo_vulg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564904"/>
            <a:ext cx="4032448" cy="302433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627784" y="602128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El manto es todo lo visible tras la cabeza.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solidFill>
                  <a:schemeClr val="bg1"/>
                </a:solidFill>
              </a:rPr>
              <a:t>Mesodermo: </a:t>
            </a:r>
            <a:r>
              <a:rPr lang="es-ES" sz="3600" dirty="0" smtClean="0">
                <a:solidFill>
                  <a:schemeClr val="bg1"/>
                </a:solidFill>
              </a:rPr>
              <a:t>es una de las tres hojas embrionarias o capas celulares que constituyen el embrión.</a:t>
            </a:r>
            <a:r>
              <a:rPr lang="es-ES" dirty="0" smtClean="0"/>
              <a:t> </a:t>
            </a:r>
            <a:endParaRPr lang="es-ES" dirty="0"/>
          </a:p>
        </p:txBody>
      </p:sp>
      <p:pic>
        <p:nvPicPr>
          <p:cNvPr id="39938" name="Picture 2" descr="http://image.slidesharecdn.com/4perodoembrionario-110827062823-phpapp01/95/4-perodo-embrionario-10-728.jpg?cb=13144265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5566048" cy="4174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/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sz="4000" b="1" dirty="0" smtClean="0">
                <a:solidFill>
                  <a:schemeClr val="bg1"/>
                </a:solidFill>
              </a:rPr>
              <a:t/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Animales </a:t>
            </a:r>
            <a:r>
              <a:rPr lang="es-ES" b="1" dirty="0" err="1" smtClean="0">
                <a:solidFill>
                  <a:schemeClr val="bg1"/>
                </a:solidFill>
              </a:rPr>
              <a:t>diblásticos</a:t>
            </a:r>
            <a:r>
              <a:rPr lang="es-ES" b="1" dirty="0" smtClean="0">
                <a:solidFill>
                  <a:schemeClr val="bg1"/>
                </a:solidFill>
              </a:rPr>
              <a:t>: </a:t>
            </a:r>
            <a:r>
              <a:rPr lang="es-ES" sz="3600" dirty="0" smtClean="0">
                <a:solidFill>
                  <a:schemeClr val="bg1"/>
                </a:solidFill>
              </a:rPr>
              <a:t>tienen un desarrollo embrionario sencillo y están formados por dos hojas de células embrionarias, llamadas ectodermo</a:t>
            </a:r>
            <a:r>
              <a:rPr lang="es-ES" sz="3600" b="1" dirty="0" smtClean="0">
                <a:solidFill>
                  <a:schemeClr val="bg1"/>
                </a:solidFill>
              </a:rPr>
              <a:t> </a:t>
            </a:r>
            <a:r>
              <a:rPr lang="es-ES" sz="3600" dirty="0" smtClean="0">
                <a:solidFill>
                  <a:schemeClr val="bg1"/>
                </a:solidFill>
              </a:rPr>
              <a:t>y endodermo.</a:t>
            </a:r>
            <a:endParaRPr lang="es-ES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veganimal.wikispaces.com/file/view/GASTRULACI%C3%93N_1.jpg/211419786/406x293/GASTRULACI%C3%93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4032448" cy="291011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67544" y="2780928"/>
            <a:ext cx="293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Ejemplo de animal </a:t>
            </a:r>
            <a:r>
              <a:rPr lang="es-ES" dirty="0" err="1" smtClean="0">
                <a:solidFill>
                  <a:schemeClr val="bg1"/>
                </a:solidFill>
              </a:rPr>
              <a:t>diblástico</a:t>
            </a:r>
            <a:r>
              <a:rPr lang="es-ES" dirty="0" smtClean="0">
                <a:solidFill>
                  <a:schemeClr val="bg1"/>
                </a:solidFill>
              </a:rPr>
              <a:t>: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Metazoos: </a:t>
            </a:r>
            <a:r>
              <a:rPr lang="es-ES" sz="3600" dirty="0" smtClean="0">
                <a:solidFill>
                  <a:schemeClr val="bg1"/>
                </a:solidFill>
              </a:rPr>
              <a:t>organismos eucariotas, pluricelulares y heterótrofos, cuyas células carecen de plastos y de pared.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3 Imagen" descr="multimedia_fondo_reino_metazo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708920"/>
            <a:ext cx="48577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2708920"/>
          </a:xfrm>
        </p:spPr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Metamería</a:t>
            </a:r>
            <a:r>
              <a:rPr lang="es-ES" b="1" dirty="0" smtClean="0">
                <a:solidFill>
                  <a:schemeClr val="bg1"/>
                </a:solidFill>
              </a:rPr>
              <a:t>:</a:t>
            </a:r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dirty="0" smtClean="0">
                <a:solidFill>
                  <a:schemeClr val="bg1"/>
                </a:solidFill>
              </a:rPr>
              <a:t>es la propiedad que tiene algunos animales en los que la segmentación corporal externa se corresponde con la organización interna, produciéndose la repetición de órganos internos. 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Metámero:</a:t>
            </a:r>
            <a:r>
              <a:rPr lang="es-ES" dirty="0" smtClean="0"/>
              <a:t> </a:t>
            </a:r>
            <a:r>
              <a:rPr lang="es-ES" sz="3600" dirty="0" smtClean="0">
                <a:solidFill>
                  <a:schemeClr val="bg1"/>
                </a:solidFill>
              </a:rPr>
              <a:t>cada uno de los segmentos que se repiten en ciertos grupos de animales, celomados de simetría bilateral.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3 Imagen" descr="M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780928"/>
            <a:ext cx="3960440" cy="329799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403699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Marsupio: </a:t>
            </a:r>
            <a:r>
              <a:rPr lang="es-ES" sz="3600" dirty="0" smtClean="0">
                <a:solidFill>
                  <a:schemeClr val="bg1"/>
                </a:solidFill>
              </a:rPr>
              <a:t>bolsa que presentan en la región abdominal las hembras de un grupo de mamíferos; en ellas deben completar su desarrollo las crías después del nacimiento.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4" name="3 Imagen" descr="Kangaroo_and_joey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924944"/>
            <a:ext cx="3798883" cy="35419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8700" dirty="0" smtClean="0"/>
              <a:t>N</a:t>
            </a:r>
            <a:endParaRPr lang="es-ES" sz="287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err="1" smtClean="0">
                <a:solidFill>
                  <a:schemeClr val="bg1"/>
                </a:solidFill>
              </a:rPr>
              <a:t>Notocorda</a:t>
            </a:r>
            <a:r>
              <a:rPr lang="es-ES" b="1" dirty="0" smtClean="0">
                <a:solidFill>
                  <a:schemeClr val="bg1"/>
                </a:solidFill>
              </a:rPr>
              <a:t>: </a:t>
            </a:r>
            <a:r>
              <a:rPr lang="es-ES" sz="3600" dirty="0" smtClean="0">
                <a:solidFill>
                  <a:schemeClr val="bg1"/>
                </a:solidFill>
              </a:rPr>
              <a:t>columna de células que se forma a partir del nódulo primitivo y avanza, en sentido craneal, hasta la placa </a:t>
            </a:r>
            <a:r>
              <a:rPr lang="es-ES" sz="3600" dirty="0" err="1" smtClean="0">
                <a:solidFill>
                  <a:schemeClr val="bg1"/>
                </a:solidFill>
              </a:rPr>
              <a:t>procordal</a:t>
            </a:r>
            <a:r>
              <a:rPr lang="es-ES" sz="3600" dirty="0" smtClean="0">
                <a:solidFill>
                  <a:schemeClr val="bg1"/>
                </a:solidFill>
              </a:rPr>
              <a:t> (que cierra la comunicación entre la primitiva cavidad bucal y la faringe).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40962" name="Picture 2" descr="http://www.biologia.edu.ar/animales/images/anfiox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429000"/>
            <a:ext cx="5000625" cy="2876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28700" dirty="0" smtClean="0">
                <a:solidFill>
                  <a:schemeClr val="accent3"/>
                </a:solidFill>
              </a:rPr>
              <a:t>P</a:t>
            </a:r>
            <a:endParaRPr lang="es-ES" sz="287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err="1" smtClean="0">
                <a:solidFill>
                  <a:schemeClr val="bg1"/>
                </a:solidFill>
              </a:rPr>
              <a:t>Parápodos</a:t>
            </a:r>
            <a:r>
              <a:rPr lang="es-ES" b="1" dirty="0" smtClean="0">
                <a:solidFill>
                  <a:schemeClr val="bg1"/>
                </a:solidFill>
              </a:rPr>
              <a:t>: </a:t>
            </a:r>
            <a:r>
              <a:rPr lang="es-ES" sz="3600" dirty="0" smtClean="0">
                <a:solidFill>
                  <a:schemeClr val="bg1"/>
                </a:solidFill>
              </a:rPr>
              <a:t>son apéndices pares que se distribuyen en cada segmento del cuerpo de los anélidos poliquetos y que se hallan también en algunos </a:t>
            </a:r>
            <a:r>
              <a:rPr lang="es-ES" sz="3600" dirty="0" err="1" smtClean="0">
                <a:solidFill>
                  <a:schemeClr val="bg1"/>
                </a:solidFill>
              </a:rPr>
              <a:t>clados</a:t>
            </a:r>
            <a:r>
              <a:rPr lang="es-ES" sz="3600" dirty="0" smtClean="0">
                <a:solidFill>
                  <a:schemeClr val="bg1"/>
                </a:solidFill>
              </a:rPr>
              <a:t> de moluscos gasterópodos opistobranquios.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43010" name="AutoShape 2" descr="http://upload.wikimedia.org/wikipedia/commons/8/81/Polychaeta_anatomy_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3012" name="AutoShape 4" descr="http://upload.wikimedia.org/wikipedia/commons/8/81/Polychaeta_anatomy_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Parazoos: </a:t>
            </a:r>
            <a:r>
              <a:rPr lang="es-ES" sz="3600" dirty="0" smtClean="0">
                <a:solidFill>
                  <a:schemeClr val="bg1"/>
                </a:solidFill>
              </a:rPr>
              <a:t>división del reino animal caracterizada por la carencia de tejidos, con una cierta especialización celular. Carecen de simetría y su desarrollo embrionario es atípico. 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3 Imagen" descr="250px-SpongeColorCorr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573016"/>
            <a:ext cx="3175000" cy="2387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8700" dirty="0" smtClean="0">
                <a:solidFill>
                  <a:srgbClr val="FFC000"/>
                </a:solidFill>
              </a:rPr>
              <a:t>Q</a:t>
            </a:r>
            <a:endParaRPr lang="es-ES" sz="287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/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sz="4000" b="1" dirty="0" smtClean="0">
                <a:solidFill>
                  <a:schemeClr val="bg1"/>
                </a:solidFill>
              </a:rPr>
              <a:t/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Animales </a:t>
            </a:r>
            <a:r>
              <a:rPr lang="es-ES" b="1" dirty="0" err="1" smtClean="0">
                <a:solidFill>
                  <a:schemeClr val="bg1"/>
                </a:solidFill>
              </a:rPr>
              <a:t>triblásticos</a:t>
            </a:r>
            <a:r>
              <a:rPr lang="es-ES" b="1" dirty="0" smtClean="0">
                <a:solidFill>
                  <a:schemeClr val="bg1"/>
                </a:solidFill>
              </a:rPr>
              <a:t>: </a:t>
            </a:r>
            <a:r>
              <a:rPr lang="es-ES" sz="3600" dirty="0" smtClean="0">
                <a:solidFill>
                  <a:schemeClr val="bg1"/>
                </a:solidFill>
              </a:rPr>
              <a:t>poseen un desarrollo más complejo y están formados por tres hojas de células embrionarias, que son ectodermo, endodermo y</a:t>
            </a:r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dirty="0" smtClean="0">
                <a:solidFill>
                  <a:schemeClr val="bg1"/>
                </a:solidFill>
              </a:rPr>
              <a:t>mesodermo.</a:t>
            </a:r>
            <a:endParaRPr lang="es-ES" sz="3600" b="1" dirty="0">
              <a:solidFill>
                <a:schemeClr val="bg1"/>
              </a:solidFill>
            </a:endParaRPr>
          </a:p>
        </p:txBody>
      </p:sp>
      <p:pic>
        <p:nvPicPr>
          <p:cNvPr id="33794" name="Picture 2" descr="Los Áscaris son gusanos cilíndricos que pueden parasitar a gran cantidad de vertebrad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73201"/>
            <a:ext cx="3456384" cy="2780137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11560" y="3212976"/>
            <a:ext cx="296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Ejemplo de animal </a:t>
            </a:r>
            <a:r>
              <a:rPr lang="es-ES" dirty="0" err="1" smtClean="0">
                <a:solidFill>
                  <a:schemeClr val="bg1"/>
                </a:solidFill>
              </a:rPr>
              <a:t>triblástico</a:t>
            </a:r>
            <a:r>
              <a:rPr lang="es-ES" dirty="0" smtClean="0">
                <a:solidFill>
                  <a:schemeClr val="bg1"/>
                </a:solidFill>
              </a:rPr>
              <a:t>: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solidFill>
                  <a:schemeClr val="bg1"/>
                </a:solidFill>
              </a:rPr>
              <a:t>Quetas: </a:t>
            </a:r>
            <a:r>
              <a:rPr lang="es-ES" dirty="0" smtClean="0"/>
              <a:t> </a:t>
            </a:r>
            <a:r>
              <a:rPr lang="es-ES" sz="3600" dirty="0" smtClean="0">
                <a:solidFill>
                  <a:schemeClr val="bg1"/>
                </a:solidFill>
              </a:rPr>
              <a:t>son estructuras pilosas en forma de cerdas propias de algunos anélidos y de algunos artrópodos.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44034" name="Picture 2" descr="http://www.cibsub.com/rcs_gene/Poliquet_c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92896"/>
            <a:ext cx="5148064" cy="3494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8700" dirty="0" smtClean="0">
                <a:solidFill>
                  <a:schemeClr val="accent3">
                    <a:lumMod val="75000"/>
                  </a:schemeClr>
                </a:solidFill>
              </a:rPr>
              <a:t>R</a:t>
            </a:r>
            <a:endParaRPr lang="es-ES" sz="287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solidFill>
                  <a:schemeClr val="bg1"/>
                </a:solidFill>
              </a:rPr>
              <a:t>Rádula: </a:t>
            </a:r>
            <a:r>
              <a:rPr lang="es-ES" sz="3600" dirty="0" smtClean="0">
                <a:solidFill>
                  <a:schemeClr val="bg1"/>
                </a:solidFill>
              </a:rPr>
              <a:t>es una estructura que se localiza en la base de la boca y la concha de los moluscos (con la excepción de los representantes de las clases </a:t>
            </a:r>
            <a:r>
              <a:rPr lang="es-ES" sz="3600" dirty="0" err="1" smtClean="0">
                <a:solidFill>
                  <a:schemeClr val="bg1"/>
                </a:solidFill>
              </a:rPr>
              <a:t>Bivalvia</a:t>
            </a:r>
            <a:r>
              <a:rPr lang="es-ES" sz="3600" dirty="0" smtClean="0">
                <a:solidFill>
                  <a:schemeClr val="bg1"/>
                </a:solidFill>
              </a:rPr>
              <a:t> y los </a:t>
            </a:r>
            <a:r>
              <a:rPr lang="es-ES" sz="3600" dirty="0" err="1" smtClean="0">
                <a:solidFill>
                  <a:schemeClr val="bg1"/>
                </a:solidFill>
              </a:rPr>
              <a:t>Scaphopoda</a:t>
            </a:r>
            <a:r>
              <a:rPr lang="es-ES" sz="3600" dirty="0" smtClean="0">
                <a:solidFill>
                  <a:schemeClr val="bg1"/>
                </a:solidFill>
              </a:rPr>
              <a:t>); esta estructura está especializada en raspar el alimento.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46082" name="Picture 2" descr="http://upload.wikimedia.org/wikipedia/commons/thumb/4/45/Radula_diagram3.png/250px-Radula_diagram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68960"/>
            <a:ext cx="2033385" cy="3367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28700" dirty="0" smtClean="0">
                <a:solidFill>
                  <a:schemeClr val="accent5">
                    <a:lumMod val="50000"/>
                  </a:schemeClr>
                </a:solidFill>
              </a:rPr>
              <a:t>S</a:t>
            </a:r>
            <a:endParaRPr lang="es-ES" sz="287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err="1" smtClean="0">
                <a:solidFill>
                  <a:schemeClr val="bg1"/>
                </a:solidFill>
              </a:rPr>
              <a:t>Seudoceloma</a:t>
            </a:r>
            <a:r>
              <a:rPr lang="es-ES" b="1" dirty="0" smtClean="0">
                <a:solidFill>
                  <a:schemeClr val="bg1"/>
                </a:solidFill>
              </a:rPr>
              <a:t>: </a:t>
            </a:r>
            <a:r>
              <a:rPr lang="es-ES" sz="3600" dirty="0" smtClean="0">
                <a:solidFill>
                  <a:schemeClr val="bg1"/>
                </a:solidFill>
              </a:rPr>
              <a:t>cavidad corporal formada por un espacio lleno de líquido entre el endodermo y el mesodermo; característica de los nematodos.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Sistema ambulacral: </a:t>
            </a:r>
            <a:r>
              <a:rPr lang="es-ES" sz="3600" dirty="0" smtClean="0">
                <a:solidFill>
                  <a:schemeClr val="bg1"/>
                </a:solidFill>
              </a:rPr>
              <a:t>exclusivo en los equinodermos; formado por un conjunto de tubos por los que circula agua del mar a presión y cuya función es la locomoción o alimentación. 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3 Imagen" descr="2599652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356992"/>
            <a:ext cx="6460420" cy="27839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8458200" cy="3312368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Apéndices articulados:</a:t>
            </a:r>
            <a:r>
              <a:rPr lang="es-ES" sz="3200" b="1" dirty="0" smtClean="0">
                <a:solidFill>
                  <a:schemeClr val="bg1"/>
                </a:solidFill>
              </a:rPr>
              <a:t> </a:t>
            </a:r>
            <a:r>
              <a:rPr lang="es-ES" sz="3200" dirty="0" smtClean="0">
                <a:solidFill>
                  <a:schemeClr val="bg1"/>
                </a:solidFill>
              </a:rPr>
              <a:t>los apéndices son estructuras anatómicas pares de los artrópodos, formadas por elementos articulados entre sí, que se insertan en todos o algunos de los metámeros del cuerpo.</a:t>
            </a:r>
            <a:endParaRPr lang="es-ES" sz="4000" dirty="0">
              <a:solidFill>
                <a:schemeClr val="bg1"/>
              </a:solidFill>
            </a:endParaRPr>
          </a:p>
        </p:txBody>
      </p:sp>
      <p:pic>
        <p:nvPicPr>
          <p:cNvPr id="4" name="3 Imagen" descr="1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068960"/>
            <a:ext cx="4392488" cy="35139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130425"/>
            <a:ext cx="8458200" cy="1874639"/>
          </a:xfrm>
        </p:spPr>
        <p:txBody>
          <a:bodyPr>
            <a:noAutofit/>
          </a:bodyPr>
          <a:lstStyle/>
          <a:p>
            <a:r>
              <a:rPr lang="es-ES" sz="28700" dirty="0" smtClean="0">
                <a:solidFill>
                  <a:srgbClr val="FF6201"/>
                </a:solidFill>
              </a:rPr>
              <a:t>C</a:t>
            </a:r>
            <a:endParaRPr lang="es-ES" sz="28700" dirty="0">
              <a:solidFill>
                <a:srgbClr val="FF620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/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sz="4000" b="1" dirty="0" smtClean="0">
                <a:solidFill>
                  <a:schemeClr val="bg1"/>
                </a:solidFill>
              </a:rPr>
              <a:t/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sz="4000" b="1" dirty="0" smtClean="0">
                <a:solidFill>
                  <a:schemeClr val="bg1"/>
                </a:solidFill>
              </a:rPr>
              <a:t/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sz="4000" b="1" dirty="0" smtClean="0">
                <a:solidFill>
                  <a:schemeClr val="bg1"/>
                </a:solidFill>
              </a:rPr>
              <a:t/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sz="4000" b="1" dirty="0" smtClean="0">
                <a:solidFill>
                  <a:schemeClr val="bg1"/>
                </a:solidFill>
              </a:rPr>
              <a:t/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b="1" dirty="0" err="1" smtClean="0">
                <a:solidFill>
                  <a:schemeClr val="bg1"/>
                </a:solidFill>
              </a:rPr>
              <a:t>Cefalización</a:t>
            </a:r>
            <a:r>
              <a:rPr lang="es-ES" b="1" dirty="0" smtClean="0">
                <a:solidFill>
                  <a:schemeClr val="bg1"/>
                </a:solidFill>
              </a:rPr>
              <a:t>: </a:t>
            </a:r>
            <a:r>
              <a:rPr lang="es-ES" sz="3600" dirty="0" smtClean="0">
                <a:solidFill>
                  <a:schemeClr val="bg1"/>
                </a:solidFill>
              </a:rPr>
              <a:t>es la asociación de los receptores sensoriales en la zona anterior del cuerpo, formándose así una cabeza que será el centro del sistema nervioso central.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Cefalotórax</a:t>
            </a:r>
            <a:r>
              <a:rPr lang="es-ES" dirty="0" smtClean="0">
                <a:solidFill>
                  <a:schemeClr val="bg1"/>
                </a:solidFill>
              </a:rPr>
              <a:t>: </a:t>
            </a:r>
            <a:r>
              <a:rPr lang="es-ES" sz="3600" dirty="0" smtClean="0">
                <a:solidFill>
                  <a:schemeClr val="bg1"/>
                </a:solidFill>
              </a:rPr>
              <a:t>región del cuerpo de los arácnidos y muchos crustáceos constituidas por la fusión de la cabeza con el tórax.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3 Imagen" descr="ara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780928"/>
            <a:ext cx="3240360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solidFill>
                  <a:schemeClr val="bg1"/>
                </a:solidFill>
              </a:rPr>
              <a:t>Celoma: </a:t>
            </a:r>
            <a:r>
              <a:rPr lang="es-ES" sz="3600" dirty="0" smtClean="0">
                <a:solidFill>
                  <a:schemeClr val="bg1"/>
                </a:solidFill>
              </a:rPr>
              <a:t>cavidad corporal limitada por mesodermo de la mayor parte de los animales más evolucionados que los gusanos planos y redondos no segmentados.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34818" name="Picture 2" descr="http://lh4.ggpht.com/-fIDPqM2Cn5g/TkhV7BFL1fI/AAAAAAAAB1U/9t6SbncF_IU/celoma_thumb%25255B8%25255D.png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852936"/>
            <a:ext cx="4248472" cy="3471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err="1" smtClean="0">
                <a:solidFill>
                  <a:schemeClr val="bg1"/>
                </a:solidFill>
              </a:rPr>
              <a:t>Cnidoblastos</a:t>
            </a:r>
            <a:r>
              <a:rPr lang="es-ES" b="1" dirty="0" smtClean="0">
                <a:solidFill>
                  <a:schemeClr val="bg1"/>
                </a:solidFill>
              </a:rPr>
              <a:t>: </a:t>
            </a:r>
            <a:r>
              <a:rPr lang="es-ES" sz="3600" dirty="0" smtClean="0">
                <a:solidFill>
                  <a:schemeClr val="bg1"/>
                </a:solidFill>
              </a:rPr>
              <a:t>son unas células especiales exclusivas de los </a:t>
            </a:r>
            <a:r>
              <a:rPr lang="es-ES" sz="3600" dirty="0" err="1" smtClean="0">
                <a:solidFill>
                  <a:schemeClr val="bg1"/>
                </a:solidFill>
              </a:rPr>
              <a:t>Cnidarios</a:t>
            </a:r>
            <a:r>
              <a:rPr lang="es-ES" sz="3600" dirty="0" smtClean="0">
                <a:solidFill>
                  <a:schemeClr val="bg1"/>
                </a:solidFill>
              </a:rPr>
              <a:t> (medusas, corales, anémonas de mar) que segregan una sustancia urticante y cuya misión es tanto la defensa contra los depredadores como el ataque para capturar presas.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upload.wikimedia.org/wikipedia/commons/4/47/Descarga_de_nematocis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3318473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2CDDC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307</Words>
  <Application>Microsoft Macintosh PowerPoint</Application>
  <PresentationFormat>Presentación en pantalla (4:3)</PresentationFormat>
  <Paragraphs>40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A</vt:lpstr>
      <vt:lpstr>  Animales diblásticos: tienen un desarrollo embrionario sencillo y están formados por dos hojas de células embrionarias, llamadas ectodermo y endodermo.</vt:lpstr>
      <vt:lpstr>  Animales triblásticos: poseen un desarrollo más complejo y están formados por tres hojas de células embrionarias, que son ectodermo, endodermo y mesodermo.</vt:lpstr>
      <vt:lpstr>Apéndices articulados: los apéndices son estructuras anatómicas pares de los artrópodos, formadas por elementos articulados entre sí, que se insertan en todos o algunos de los metámeros del cuerpo.</vt:lpstr>
      <vt:lpstr>C</vt:lpstr>
      <vt:lpstr>     Cefalización: es la asociación de los receptores sensoriales en la zona anterior del cuerpo, formándose así una cabeza que será el centro del sistema nervioso central.</vt:lpstr>
      <vt:lpstr>Cefalotórax: región del cuerpo de los arácnidos y muchos crustáceos constituidas por la fusión de la cabeza con el tórax.</vt:lpstr>
      <vt:lpstr>  Celoma: cavidad corporal limitada por mesodermo de la mayor parte de los animales más evolucionados que los gusanos planos y redondos no segmentados.</vt:lpstr>
      <vt:lpstr>    Cnidoblastos: son unas células especiales exclusivas de los Cnidarios (medusas, corales, anémonas de mar) que segregan una sustancia urticante y cuya misión es tanto la defensa contra los depredadores como el ataque para capturar presas.</vt:lpstr>
      <vt:lpstr>E</vt:lpstr>
      <vt:lpstr>Eumetazoos: son los animales que presentan verdaderos tejidos y simetría; comprenden la totalidad de los metazoos.</vt:lpstr>
      <vt:lpstr>Endoesqueleto: esqueleto interno de los vertebrados, formado por piezas óseas y cartilaginosas.</vt:lpstr>
      <vt:lpstr> Endodermo: es la capa de tejido más interno de las tres capas en las que se divide los tejidos del embrión animal.</vt:lpstr>
      <vt:lpstr>    Ectodermo: es la primera hoja blastodérmica del embrión. Se forma enseguida en el desarrollo embrionario, durante la fase de blástula. De él surgirán el endermo y el mesodermo durante la gastrulación.  </vt:lpstr>
      <vt:lpstr>Endotermo: producen el calor de su cuerpo.</vt:lpstr>
      <vt:lpstr>Ectotermo: regulan su temperatura.</vt:lpstr>
      <vt:lpstr>M</vt:lpstr>
      <vt:lpstr>  Manto: es una de las partes de la anatomía de los moluscos; es la parte dorsal de la pared del cuerpo que cubre la masa visceral.</vt:lpstr>
      <vt:lpstr> Mesodermo: es una de las tres hojas embrionarias o capas celulares que constituyen el embrión. </vt:lpstr>
      <vt:lpstr>Metazoos: organismos eucariotas, pluricelulares y heterótrofos, cuyas células carecen de plastos y de pared.</vt:lpstr>
      <vt:lpstr>Metamería: es la propiedad que tiene algunos animales en los que la segmentación corporal externa se corresponde con la organización interna, produciéndose la repetición de órganos internos. </vt:lpstr>
      <vt:lpstr>Metámero: cada uno de los segmentos que se repiten en ciertos grupos de animales, celomados de simetría bilateral.</vt:lpstr>
      <vt:lpstr>Marsupio: bolsa que presentan en la región abdominal las hembras de un grupo de mamíferos; en ellas deben completar su desarrollo las crías después del nacimiento.</vt:lpstr>
      <vt:lpstr>Presentación de PowerPoint</vt:lpstr>
      <vt:lpstr>   Notocorda: columna de células que se forma a partir del nódulo primitivo y avanza, en sentido craneal, hasta la placa procordal (que cierra la comunicación entre la primitiva cavidad bucal y la faringe).</vt:lpstr>
      <vt:lpstr>P</vt:lpstr>
      <vt:lpstr>        Parápodos: son apéndices pares que se distribuyen en cada segmento del cuerpo de los anélidos poliquetos y que se hallan también en algunos clados de moluscos gasterópodos opistobranquios.</vt:lpstr>
      <vt:lpstr>Parazoos: división del reino animal caracterizada por la carencia de tejidos, con una cierta especialización celular. Carecen de simetría y su desarrollo embrionario es atípico. </vt:lpstr>
      <vt:lpstr>Presentación de PowerPoint</vt:lpstr>
      <vt:lpstr> Quetas:  son estructuras pilosas en forma de cerdas propias de algunos anélidos y de algunos artrópodos.</vt:lpstr>
      <vt:lpstr>Presentación de PowerPoint</vt:lpstr>
      <vt:lpstr>   Rádula: es una estructura que se localiza en la base de la boca y la concha de los moluscos (con la excepción de los representantes de las clases Bivalvia y los Scaphopoda); esta estructura está especializada en raspar el alimento.</vt:lpstr>
      <vt:lpstr>S</vt:lpstr>
      <vt:lpstr>        Seudoceloma: cavidad corporal formada por un espacio lleno de líquido entre el endodermo y el mesodermo; característica de los nematodos.</vt:lpstr>
      <vt:lpstr>Sistema ambulacral: exclusivo en los equinodermos; formado por un conjunto de tubos por los que circula agua del mar a presión y cuya función es la locomoción o alimentación.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JESUS MELERO</cp:lastModifiedBy>
  <cp:revision>25</cp:revision>
  <dcterms:created xsi:type="dcterms:W3CDTF">2015-05-29T14:33:44Z</dcterms:created>
  <dcterms:modified xsi:type="dcterms:W3CDTF">2015-06-07T16:38:03Z</dcterms:modified>
</cp:coreProperties>
</file>