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sldIdLst>
    <p:sldId id="340" r:id="rId2"/>
    <p:sldId id="256" r:id="rId3"/>
    <p:sldId id="257" r:id="rId4"/>
    <p:sldId id="258" r:id="rId5"/>
    <p:sldId id="296" r:id="rId6"/>
    <p:sldId id="297" r:id="rId7"/>
    <p:sldId id="264" r:id="rId8"/>
    <p:sldId id="259" r:id="rId9"/>
    <p:sldId id="298" r:id="rId10"/>
    <p:sldId id="299" r:id="rId11"/>
    <p:sldId id="260" r:id="rId12"/>
    <p:sldId id="261" r:id="rId13"/>
    <p:sldId id="262" r:id="rId14"/>
    <p:sldId id="263" r:id="rId15"/>
    <p:sldId id="265" r:id="rId16"/>
    <p:sldId id="300" r:id="rId17"/>
    <p:sldId id="266" r:id="rId18"/>
    <p:sldId id="270" r:id="rId19"/>
    <p:sldId id="267" r:id="rId20"/>
    <p:sldId id="320" r:id="rId21"/>
    <p:sldId id="268" r:id="rId22"/>
    <p:sldId id="321" r:id="rId23"/>
    <p:sldId id="322" r:id="rId24"/>
    <p:sldId id="323" r:id="rId25"/>
    <p:sldId id="324" r:id="rId26"/>
    <p:sldId id="269" r:id="rId27"/>
    <p:sldId id="274" r:id="rId28"/>
    <p:sldId id="271" r:id="rId29"/>
    <p:sldId id="331" r:id="rId30"/>
    <p:sldId id="330" r:id="rId31"/>
    <p:sldId id="329" r:id="rId32"/>
    <p:sldId id="327" r:id="rId33"/>
    <p:sldId id="328" r:id="rId34"/>
    <p:sldId id="272" r:id="rId35"/>
    <p:sldId id="332" r:id="rId36"/>
    <p:sldId id="273" r:id="rId37"/>
    <p:sldId id="275" r:id="rId38"/>
    <p:sldId id="276" r:id="rId39"/>
    <p:sldId id="301" r:id="rId40"/>
    <p:sldId id="283" r:id="rId41"/>
    <p:sldId id="277" r:id="rId42"/>
    <p:sldId id="284" r:id="rId43"/>
    <p:sldId id="285" r:id="rId44"/>
    <p:sldId id="304" r:id="rId45"/>
    <p:sldId id="303" r:id="rId46"/>
    <p:sldId id="278" r:id="rId47"/>
    <p:sldId id="286" r:id="rId48"/>
    <p:sldId id="305" r:id="rId49"/>
    <p:sldId id="306" r:id="rId50"/>
    <p:sldId id="307" r:id="rId51"/>
    <p:sldId id="287" r:id="rId52"/>
    <p:sldId id="309" r:id="rId53"/>
    <p:sldId id="308" r:id="rId54"/>
    <p:sldId id="279" r:id="rId55"/>
    <p:sldId id="288" r:id="rId56"/>
    <p:sldId id="289" r:id="rId57"/>
    <p:sldId id="325" r:id="rId58"/>
    <p:sldId id="310" r:id="rId59"/>
    <p:sldId id="311" r:id="rId60"/>
    <p:sldId id="312" r:id="rId61"/>
    <p:sldId id="315" r:id="rId62"/>
    <p:sldId id="314" r:id="rId63"/>
    <p:sldId id="280" r:id="rId64"/>
    <p:sldId id="291" r:id="rId65"/>
    <p:sldId id="316" r:id="rId66"/>
    <p:sldId id="317" r:id="rId67"/>
    <p:sldId id="318" r:id="rId68"/>
    <p:sldId id="319" r:id="rId69"/>
    <p:sldId id="281" r:id="rId70"/>
    <p:sldId id="293" r:id="rId71"/>
    <p:sldId id="294" r:id="rId72"/>
    <p:sldId id="326" r:id="rId73"/>
    <p:sldId id="282" r:id="rId74"/>
    <p:sldId id="339" r:id="rId75"/>
    <p:sldId id="338" r:id="rId76"/>
    <p:sldId id="337" r:id="rId77"/>
    <p:sldId id="336" r:id="rId78"/>
    <p:sldId id="335" r:id="rId79"/>
    <p:sldId id="334" r:id="rId80"/>
    <p:sldId id="333" r:id="rId81"/>
    <p:sldId id="295" r:id="rId8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003399"/>
    <a:srgbClr val="FF0066"/>
    <a:srgbClr val="99FFCC"/>
    <a:srgbClr val="663300"/>
    <a:srgbClr val="006600"/>
    <a:srgbClr val="808080"/>
    <a:srgbClr val="666699"/>
    <a:srgbClr val="66FF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79" autoAdjust="0"/>
    <p:restoredTop sz="94660"/>
  </p:normalViewPr>
  <p:slideViewPr>
    <p:cSldViewPr snapToGrid="0">
      <p:cViewPr varScale="1">
        <p:scale>
          <a:sx n="114" d="100"/>
          <a:sy n="114" d="100"/>
        </p:scale>
        <p:origin x="-128" y="-7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printerSettings" Target="printerSettings/printerSettings1.bin"/><Relationship Id="rId84" Type="http://schemas.openxmlformats.org/officeDocument/2006/relationships/presProps" Target="presProps.xml"/><Relationship Id="rId85" Type="http://schemas.openxmlformats.org/officeDocument/2006/relationships/viewProps" Target="viewProps.xml"/><Relationship Id="rId86" Type="http://schemas.openxmlformats.org/officeDocument/2006/relationships/theme" Target="theme/theme1.xml"/><Relationship Id="rId8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44E6A46-9E3A-4058-9E3F-45257AE95010}" type="datetimeFigureOut">
              <a:rPr lang="es-ES" smtClean="0"/>
              <a:t>3/6/15</a:t>
            </a:fld>
            <a:endParaRPr lang="es-ES"/>
          </a:p>
        </p:txBody>
      </p:sp>
      <p:sp>
        <p:nvSpPr>
          <p:cNvPr id="5" name="Footer Placeholder 4"/>
          <p:cNvSpPr>
            <a:spLocks noGrp="1"/>
          </p:cNvSpPr>
          <p:nvPr>
            <p:ph type="ftr" sz="quarter" idx="11"/>
          </p:nvPr>
        </p:nvSpPr>
        <p:spPr/>
        <p:txBody>
          <a:bodyPr/>
          <a:lstStyle/>
          <a:p>
            <a:endParaRPr lang="es-E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4F711D1-12BC-4653-99AE-481202D50287}" type="slidenum">
              <a:rPr lang="es-ES" smtClean="0"/>
              <a:t>‹Nr.›</a:t>
            </a:fld>
            <a:endParaRPr lang="es-ES"/>
          </a:p>
        </p:txBody>
      </p:sp>
    </p:spTree>
    <p:extLst>
      <p:ext uri="{BB962C8B-B14F-4D97-AF65-F5344CB8AC3E}">
        <p14:creationId xmlns:p14="http://schemas.microsoft.com/office/powerpoint/2010/main" val="1425982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44E6A46-9E3A-4058-9E3F-45257AE95010}" type="datetimeFigureOut">
              <a:rPr lang="es-ES" smtClean="0"/>
              <a:t>3/6/15</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4F711D1-12BC-4653-99AE-481202D50287}" type="slidenum">
              <a:rPr lang="es-ES" smtClean="0"/>
              <a:t>‹Nr.›</a:t>
            </a:fld>
            <a:endParaRPr lang="es-ES"/>
          </a:p>
        </p:txBody>
      </p:sp>
    </p:spTree>
    <p:extLst>
      <p:ext uri="{BB962C8B-B14F-4D97-AF65-F5344CB8AC3E}">
        <p14:creationId xmlns:p14="http://schemas.microsoft.com/office/powerpoint/2010/main" val="2925775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44E6A46-9E3A-4058-9E3F-45257AE95010}" type="datetimeFigureOut">
              <a:rPr lang="es-ES" smtClean="0"/>
              <a:t>3/6/15</a:t>
            </a:fld>
            <a:endParaRPr lang="es-ES"/>
          </a:p>
        </p:txBody>
      </p:sp>
      <p:sp>
        <p:nvSpPr>
          <p:cNvPr id="5" name="Footer Placeholder 4"/>
          <p:cNvSpPr>
            <a:spLocks noGrp="1"/>
          </p:cNvSpPr>
          <p:nvPr>
            <p:ph type="ftr" sz="quarter" idx="11"/>
          </p:nvPr>
        </p:nvSpPr>
        <p:spPr/>
        <p:txBody>
          <a:bodyPr/>
          <a:lstStyle/>
          <a:p>
            <a:endParaRPr lang="es-E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4F711D1-12BC-4653-99AE-481202D50287}" type="slidenum">
              <a:rPr lang="es-ES" smtClean="0"/>
              <a:t>‹Nr.›</a:t>
            </a:fld>
            <a:endParaRPr lang="es-E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60620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344E6A46-9E3A-4058-9E3F-45257AE95010}" type="datetimeFigureOut">
              <a:rPr lang="es-ES" smtClean="0"/>
              <a:t>3/6/15</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4F711D1-12BC-4653-99AE-481202D50287}" type="slidenum">
              <a:rPr lang="es-ES" smtClean="0"/>
              <a:t>‹Nr.›</a:t>
            </a:fld>
            <a:endParaRPr lang="es-ES"/>
          </a:p>
        </p:txBody>
      </p:sp>
    </p:spTree>
    <p:extLst>
      <p:ext uri="{BB962C8B-B14F-4D97-AF65-F5344CB8AC3E}">
        <p14:creationId xmlns:p14="http://schemas.microsoft.com/office/powerpoint/2010/main" val="4290481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344E6A46-9E3A-4058-9E3F-45257AE95010}" type="datetimeFigureOut">
              <a:rPr lang="es-ES" smtClean="0"/>
              <a:t>3/6/15</a:t>
            </a:fld>
            <a:endParaRPr lang="es-ES"/>
          </a:p>
        </p:txBody>
      </p:sp>
      <p:sp>
        <p:nvSpPr>
          <p:cNvPr id="6" name="Footer Placeholder 5"/>
          <p:cNvSpPr>
            <a:spLocks noGrp="1"/>
          </p:cNvSpPr>
          <p:nvPr>
            <p:ph type="ftr" sz="quarter" idx="11"/>
          </p:nvPr>
        </p:nvSpPr>
        <p:spPr/>
        <p:txBody>
          <a:bodyPr/>
          <a:lstStyle/>
          <a:p>
            <a:endParaRPr lang="es-E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4F711D1-12BC-4653-99AE-481202D50287}" type="slidenum">
              <a:rPr lang="es-ES" smtClean="0"/>
              <a:t>‹Nr.›</a:t>
            </a:fld>
            <a:endParaRPr lang="es-E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95082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344E6A46-9E3A-4058-9E3F-45257AE95010}" type="datetimeFigureOut">
              <a:rPr lang="es-ES" smtClean="0"/>
              <a:t>3/6/15</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4F711D1-12BC-4653-99AE-481202D50287}" type="slidenum">
              <a:rPr lang="es-ES" smtClean="0"/>
              <a:t>‹Nr.›</a:t>
            </a:fld>
            <a:endParaRPr lang="es-ES"/>
          </a:p>
        </p:txBody>
      </p:sp>
    </p:spTree>
    <p:extLst>
      <p:ext uri="{BB962C8B-B14F-4D97-AF65-F5344CB8AC3E}">
        <p14:creationId xmlns:p14="http://schemas.microsoft.com/office/powerpoint/2010/main" val="2068090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44E6A46-9E3A-4058-9E3F-45257AE95010}" type="datetimeFigureOut">
              <a:rPr lang="es-ES" smtClean="0"/>
              <a:t>3/6/15</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4F711D1-12BC-4653-99AE-481202D50287}" type="slidenum">
              <a:rPr lang="es-ES" smtClean="0"/>
              <a:t>‹Nr.›</a:t>
            </a:fld>
            <a:endParaRPr lang="es-ES"/>
          </a:p>
        </p:txBody>
      </p:sp>
    </p:spTree>
    <p:extLst>
      <p:ext uri="{BB962C8B-B14F-4D97-AF65-F5344CB8AC3E}">
        <p14:creationId xmlns:p14="http://schemas.microsoft.com/office/powerpoint/2010/main" val="133505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44E6A46-9E3A-4058-9E3F-45257AE95010}" type="datetimeFigureOut">
              <a:rPr lang="es-ES" smtClean="0"/>
              <a:t>3/6/15</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4F711D1-12BC-4653-99AE-481202D50287}" type="slidenum">
              <a:rPr lang="es-ES" smtClean="0"/>
              <a:t>‹Nr.›</a:t>
            </a:fld>
            <a:endParaRPr lang="es-ES"/>
          </a:p>
        </p:txBody>
      </p:sp>
    </p:spTree>
    <p:extLst>
      <p:ext uri="{BB962C8B-B14F-4D97-AF65-F5344CB8AC3E}">
        <p14:creationId xmlns:p14="http://schemas.microsoft.com/office/powerpoint/2010/main" val="3720592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44E6A46-9E3A-4058-9E3F-45257AE95010}" type="datetimeFigureOut">
              <a:rPr lang="es-ES" smtClean="0"/>
              <a:t>3/6/15</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4F711D1-12BC-4653-99AE-481202D50287}" type="slidenum">
              <a:rPr lang="es-ES" smtClean="0"/>
              <a:t>‹Nr.›</a:t>
            </a:fld>
            <a:endParaRPr lang="es-ES"/>
          </a:p>
        </p:txBody>
      </p:sp>
    </p:spTree>
    <p:extLst>
      <p:ext uri="{BB962C8B-B14F-4D97-AF65-F5344CB8AC3E}">
        <p14:creationId xmlns:p14="http://schemas.microsoft.com/office/powerpoint/2010/main" val="556048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44E6A46-9E3A-4058-9E3F-45257AE95010}" type="datetimeFigureOut">
              <a:rPr lang="es-ES" smtClean="0"/>
              <a:t>3/6/15</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4F711D1-12BC-4653-99AE-481202D50287}" type="slidenum">
              <a:rPr lang="es-ES" smtClean="0"/>
              <a:t>‹Nr.›</a:t>
            </a:fld>
            <a:endParaRPr lang="es-ES"/>
          </a:p>
        </p:txBody>
      </p:sp>
    </p:spTree>
    <p:extLst>
      <p:ext uri="{BB962C8B-B14F-4D97-AF65-F5344CB8AC3E}">
        <p14:creationId xmlns:p14="http://schemas.microsoft.com/office/powerpoint/2010/main" val="3195561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44E6A46-9E3A-4058-9E3F-45257AE95010}" type="datetimeFigureOut">
              <a:rPr lang="es-ES" smtClean="0"/>
              <a:t>3/6/15</a:t>
            </a:fld>
            <a:endParaRPr lang="es-ES"/>
          </a:p>
        </p:txBody>
      </p:sp>
      <p:sp>
        <p:nvSpPr>
          <p:cNvPr id="6" name="Footer Placeholder 5"/>
          <p:cNvSpPr>
            <a:spLocks noGrp="1"/>
          </p:cNvSpPr>
          <p:nvPr>
            <p:ph type="ftr" sz="quarter" idx="11"/>
          </p:nvPr>
        </p:nvSpPr>
        <p:spPr/>
        <p:txBody>
          <a:bodyPr/>
          <a:lstStyle/>
          <a:p>
            <a:endParaRPr lang="es-E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4F711D1-12BC-4653-99AE-481202D50287}" type="slidenum">
              <a:rPr lang="es-ES" smtClean="0"/>
              <a:t>‹Nr.›</a:t>
            </a:fld>
            <a:endParaRPr lang="es-ES"/>
          </a:p>
        </p:txBody>
      </p:sp>
    </p:spTree>
    <p:extLst>
      <p:ext uri="{BB962C8B-B14F-4D97-AF65-F5344CB8AC3E}">
        <p14:creationId xmlns:p14="http://schemas.microsoft.com/office/powerpoint/2010/main" val="2640883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44E6A46-9E3A-4058-9E3F-45257AE95010}" type="datetimeFigureOut">
              <a:rPr lang="es-ES" smtClean="0"/>
              <a:t>3/6/15</a:t>
            </a:fld>
            <a:endParaRPr lang="es-ES"/>
          </a:p>
        </p:txBody>
      </p:sp>
      <p:sp>
        <p:nvSpPr>
          <p:cNvPr id="8" name="Footer Placeholder 7"/>
          <p:cNvSpPr>
            <a:spLocks noGrp="1"/>
          </p:cNvSpPr>
          <p:nvPr>
            <p:ph type="ftr" sz="quarter" idx="11"/>
          </p:nvPr>
        </p:nvSpPr>
        <p:spPr/>
        <p:txBody>
          <a:bodyPr/>
          <a:lstStyle/>
          <a:p>
            <a:endParaRPr lang="es-E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4F711D1-12BC-4653-99AE-481202D50287}" type="slidenum">
              <a:rPr lang="es-ES" smtClean="0"/>
              <a:t>‹Nr.›</a:t>
            </a:fld>
            <a:endParaRPr lang="es-ES"/>
          </a:p>
        </p:txBody>
      </p:sp>
    </p:spTree>
    <p:extLst>
      <p:ext uri="{BB962C8B-B14F-4D97-AF65-F5344CB8AC3E}">
        <p14:creationId xmlns:p14="http://schemas.microsoft.com/office/powerpoint/2010/main" val="2010430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44E6A46-9E3A-4058-9E3F-45257AE95010}" type="datetimeFigureOut">
              <a:rPr lang="es-ES" smtClean="0"/>
              <a:t>3/6/15</a:t>
            </a:fld>
            <a:endParaRPr lang="es-ES"/>
          </a:p>
        </p:txBody>
      </p:sp>
      <p:sp>
        <p:nvSpPr>
          <p:cNvPr id="4" name="Footer Placeholder 3"/>
          <p:cNvSpPr>
            <a:spLocks noGrp="1"/>
          </p:cNvSpPr>
          <p:nvPr>
            <p:ph type="ftr" sz="quarter" idx="11"/>
          </p:nvPr>
        </p:nvSpPr>
        <p:spPr/>
        <p:txBody>
          <a:bodyPr/>
          <a:lstStyle/>
          <a:p>
            <a:endParaRPr lang="es-E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4F711D1-12BC-4653-99AE-481202D50287}" type="slidenum">
              <a:rPr lang="es-ES" smtClean="0"/>
              <a:t>‹Nr.›</a:t>
            </a:fld>
            <a:endParaRPr lang="es-ES"/>
          </a:p>
        </p:txBody>
      </p:sp>
    </p:spTree>
    <p:extLst>
      <p:ext uri="{BB962C8B-B14F-4D97-AF65-F5344CB8AC3E}">
        <p14:creationId xmlns:p14="http://schemas.microsoft.com/office/powerpoint/2010/main" val="1456356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4E6A46-9E3A-4058-9E3F-45257AE95010}" type="datetimeFigureOut">
              <a:rPr lang="es-ES" smtClean="0"/>
              <a:t>3/6/15</a:t>
            </a:fld>
            <a:endParaRPr lang="es-ES"/>
          </a:p>
        </p:txBody>
      </p:sp>
      <p:sp>
        <p:nvSpPr>
          <p:cNvPr id="3" name="Footer Placeholder 2"/>
          <p:cNvSpPr>
            <a:spLocks noGrp="1"/>
          </p:cNvSpPr>
          <p:nvPr>
            <p:ph type="ftr" sz="quarter" idx="11"/>
          </p:nvPr>
        </p:nvSpPr>
        <p:spPr/>
        <p:txBody>
          <a:bodyPr/>
          <a:lstStyle/>
          <a:p>
            <a:endParaRPr lang="es-E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4F711D1-12BC-4653-99AE-481202D50287}" type="slidenum">
              <a:rPr lang="es-ES" smtClean="0"/>
              <a:t>‹Nr.›</a:t>
            </a:fld>
            <a:endParaRPr lang="es-ES"/>
          </a:p>
        </p:txBody>
      </p:sp>
    </p:spTree>
    <p:extLst>
      <p:ext uri="{BB962C8B-B14F-4D97-AF65-F5344CB8AC3E}">
        <p14:creationId xmlns:p14="http://schemas.microsoft.com/office/powerpoint/2010/main" val="1133471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44E6A46-9E3A-4058-9E3F-45257AE95010}" type="datetimeFigureOut">
              <a:rPr lang="es-ES" smtClean="0"/>
              <a:t>3/6/15</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4F711D1-12BC-4653-99AE-481202D50287}" type="slidenum">
              <a:rPr lang="es-ES" smtClean="0"/>
              <a:t>‹Nr.›</a:t>
            </a:fld>
            <a:endParaRPr lang="es-ES"/>
          </a:p>
        </p:txBody>
      </p:sp>
    </p:spTree>
    <p:extLst>
      <p:ext uri="{BB962C8B-B14F-4D97-AF65-F5344CB8AC3E}">
        <p14:creationId xmlns:p14="http://schemas.microsoft.com/office/powerpoint/2010/main" val="1365773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44E6A46-9E3A-4058-9E3F-45257AE95010}" type="datetimeFigureOut">
              <a:rPr lang="es-ES" smtClean="0"/>
              <a:t>3/6/15</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4F711D1-12BC-4653-99AE-481202D50287}" type="slidenum">
              <a:rPr lang="es-ES" smtClean="0"/>
              <a:t>‹Nr.›</a:t>
            </a:fld>
            <a:endParaRPr lang="es-ES"/>
          </a:p>
        </p:txBody>
      </p:sp>
    </p:spTree>
    <p:extLst>
      <p:ext uri="{BB962C8B-B14F-4D97-AF65-F5344CB8AC3E}">
        <p14:creationId xmlns:p14="http://schemas.microsoft.com/office/powerpoint/2010/main" val="34840853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44E6A46-9E3A-4058-9E3F-45257AE95010}" type="datetimeFigureOut">
              <a:rPr lang="es-ES" smtClean="0"/>
              <a:t>3/6/15</a:t>
            </a:fld>
            <a:endParaRPr lang="es-E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4F711D1-12BC-4653-99AE-481202D50287}" type="slidenum">
              <a:rPr lang="es-ES" smtClean="0"/>
              <a:t>‹Nr.›</a:t>
            </a:fld>
            <a:endParaRPr lang="es-ES"/>
          </a:p>
        </p:txBody>
      </p:sp>
    </p:spTree>
    <p:extLst>
      <p:ext uri="{BB962C8B-B14F-4D97-AF65-F5344CB8AC3E}">
        <p14:creationId xmlns:p14="http://schemas.microsoft.com/office/powerpoint/2010/main" val="1508659001"/>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 Id="rId3" Type="http://schemas.openxmlformats.org/officeDocument/2006/relationships/image" Target="../media/image2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 Id="rId3" Type="http://schemas.openxmlformats.org/officeDocument/2006/relationships/image" Target="../media/image4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jpg"/></Relationships>
</file>

<file path=ppt/slides/_rels/slide76.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4.png"/><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jpg"/></Relationships>
</file>

<file path=ppt/slides/_rels/slide78.xml.rels><?xml version="1.0" encoding="UTF-8" standalone="yes"?>
<Relationships xmlns="http://schemas.openxmlformats.org/package/2006/relationships"><Relationship Id="rId3" Type="http://schemas.openxmlformats.org/officeDocument/2006/relationships/image" Target="../media/image67.jpg"/><Relationship Id="rId4" Type="http://schemas.openxmlformats.org/officeDocument/2006/relationships/image" Target="../media/image68.png"/><Relationship Id="rId1" Type="http://schemas.openxmlformats.org/officeDocument/2006/relationships/slideLayout" Target="../slideLayouts/slideLayout2.xml"/><Relationship Id="rId2" Type="http://schemas.openxmlformats.org/officeDocument/2006/relationships/image" Target="../media/image66.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png"/><Relationship Id="rId3" Type="http://schemas.openxmlformats.org/officeDocument/2006/relationships/image" Target="../media/image7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03300" y="685800"/>
            <a:ext cx="10501312" cy="1056281"/>
          </a:xfrm>
        </p:spPr>
        <p:txBody>
          <a:bodyPr/>
          <a:lstStyle/>
          <a:p>
            <a:pPr algn="ctr"/>
            <a:r>
              <a:rPr lang="es-ES" b="1" dirty="0" smtClean="0">
                <a:latin typeface="Arial Narrow" panose="020B0606020202030204" pitchFamily="34" charset="0"/>
              </a:rPr>
              <a:t>GLOSARIO: TEJIDOS ANIMALES</a:t>
            </a:r>
            <a:endParaRPr lang="es-ES" b="1" dirty="0">
              <a:latin typeface="Arial Narrow" panose="020B0606020202030204" pitchFamily="34" charset="0"/>
            </a:endParaRPr>
          </a:p>
        </p:txBody>
      </p:sp>
      <p:sp>
        <p:nvSpPr>
          <p:cNvPr id="4" name="CuadroTexto 3"/>
          <p:cNvSpPr txBox="1"/>
          <p:nvPr/>
        </p:nvSpPr>
        <p:spPr>
          <a:xfrm>
            <a:off x="8280400" y="5473700"/>
            <a:ext cx="3594100" cy="646331"/>
          </a:xfrm>
          <a:prstGeom prst="rect">
            <a:avLst/>
          </a:prstGeom>
          <a:noFill/>
        </p:spPr>
        <p:txBody>
          <a:bodyPr wrap="square" rtlCol="0">
            <a:spAutoFit/>
          </a:bodyPr>
          <a:lstStyle/>
          <a:p>
            <a:r>
              <a:rPr lang="es-ES" dirty="0" smtClean="0">
                <a:solidFill>
                  <a:schemeClr val="tx1">
                    <a:lumMod val="95000"/>
                    <a:lumOff val="5000"/>
                  </a:schemeClr>
                </a:solidFill>
              </a:rPr>
              <a:t>María </a:t>
            </a:r>
            <a:r>
              <a:rPr lang="es-ES" dirty="0" err="1" smtClean="0">
                <a:solidFill>
                  <a:schemeClr val="tx1">
                    <a:lumMod val="95000"/>
                    <a:lumOff val="5000"/>
                  </a:schemeClr>
                </a:solidFill>
              </a:rPr>
              <a:t>Beamuz</a:t>
            </a:r>
            <a:r>
              <a:rPr lang="es-ES" dirty="0" smtClean="0">
                <a:solidFill>
                  <a:schemeClr val="tx1">
                    <a:lumMod val="95000"/>
                    <a:lumOff val="5000"/>
                  </a:schemeClr>
                </a:solidFill>
              </a:rPr>
              <a:t> Molero</a:t>
            </a:r>
          </a:p>
          <a:p>
            <a:r>
              <a:rPr lang="es-ES" dirty="0" smtClean="0">
                <a:solidFill>
                  <a:schemeClr val="tx1">
                    <a:lumMod val="95000"/>
                    <a:lumOff val="5000"/>
                  </a:schemeClr>
                </a:solidFill>
              </a:rPr>
              <a:t>Beatriz López Vázquez</a:t>
            </a:r>
            <a:endParaRPr lang="es-ES" dirty="0">
              <a:solidFill>
                <a:schemeClr val="tx1">
                  <a:lumMod val="95000"/>
                  <a:lumOff val="5000"/>
                </a:schemeClr>
              </a:solidFill>
            </a:endParaRPr>
          </a:p>
        </p:txBody>
      </p:sp>
    </p:spTree>
    <p:extLst>
      <p:ext uri="{BB962C8B-B14F-4D97-AF65-F5344CB8AC3E}">
        <p14:creationId xmlns:p14="http://schemas.microsoft.com/office/powerpoint/2010/main" val="362107355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21048" y="584200"/>
            <a:ext cx="5756304" cy="1143000"/>
          </a:xfrm>
        </p:spPr>
        <p:txBody>
          <a:bodyPr>
            <a:noAutofit/>
          </a:bodyPr>
          <a:lstStyle/>
          <a:p>
            <a:pPr algn="ctr"/>
            <a:r>
              <a:rPr lang="es-ES" b="1" dirty="0" smtClean="0">
                <a:solidFill>
                  <a:schemeClr val="accent1">
                    <a:lumMod val="75000"/>
                  </a:schemeClr>
                </a:solidFill>
                <a:latin typeface="Batang" panose="02030600000101010101" pitchFamily="18" charset="-127"/>
                <a:ea typeface="Batang" panose="02030600000101010101" pitchFamily="18" charset="-127"/>
              </a:rPr>
              <a:t>CÉLULAS DE SCHWANN</a:t>
            </a:r>
            <a:endParaRPr lang="es-ES" b="1" dirty="0">
              <a:solidFill>
                <a:schemeClr val="accent1">
                  <a:lumMod val="75000"/>
                </a:schemeClr>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3670300" y="1727200"/>
            <a:ext cx="5257800" cy="2844799"/>
          </a:xfrm>
        </p:spPr>
        <p:txBody>
          <a:bodyPr>
            <a:normAutofit/>
          </a:bodyPr>
          <a:lstStyle/>
          <a:p>
            <a:pPr algn="just">
              <a:buNone/>
            </a:pPr>
            <a:r>
              <a:rPr lang="es-ES" sz="2000" dirty="0" smtClean="0"/>
              <a:t>	</a:t>
            </a:r>
            <a:r>
              <a:rPr lang="es-ES" sz="2000" dirty="0">
                <a:solidFill>
                  <a:schemeClr val="tx1">
                    <a:lumMod val="95000"/>
                    <a:lumOff val="5000"/>
                  </a:schemeClr>
                </a:solidFill>
              </a:rPr>
              <a:t>S</a:t>
            </a:r>
            <a:r>
              <a:rPr lang="es-ES" sz="2000" dirty="0" smtClean="0">
                <a:solidFill>
                  <a:schemeClr val="tx1">
                    <a:lumMod val="95000"/>
                    <a:lumOff val="5000"/>
                  </a:schemeClr>
                </a:solidFill>
              </a:rPr>
              <a:t>on</a:t>
            </a:r>
            <a:r>
              <a:rPr lang="es-ES" sz="2000" dirty="0">
                <a:solidFill>
                  <a:schemeClr val="tx1">
                    <a:lumMod val="95000"/>
                    <a:lumOff val="5000"/>
                  </a:schemeClr>
                </a:solidFill>
              </a:rPr>
              <a:t> células </a:t>
            </a:r>
            <a:r>
              <a:rPr lang="es-ES" sz="2000" dirty="0" err="1">
                <a:solidFill>
                  <a:schemeClr val="tx1">
                    <a:lumMod val="95000"/>
                    <a:lumOff val="5000"/>
                  </a:schemeClr>
                </a:solidFill>
              </a:rPr>
              <a:t>gliales</a:t>
            </a:r>
            <a:r>
              <a:rPr lang="es-ES" sz="2000" dirty="0">
                <a:solidFill>
                  <a:schemeClr val="tx1">
                    <a:lumMod val="95000"/>
                    <a:lumOff val="5000"/>
                  </a:schemeClr>
                </a:solidFill>
              </a:rPr>
              <a:t> que se encuentran en el sistema nervioso periférico que acompañan a las neuronas durante su crecimiento y desarrollo de su función.</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678" y="3830368"/>
            <a:ext cx="3271044" cy="21767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099875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32198" y="457201"/>
            <a:ext cx="4727604" cy="1143000"/>
          </a:xfrm>
        </p:spPr>
        <p:txBody>
          <a:bodyPr/>
          <a:lstStyle/>
          <a:p>
            <a:pPr algn="ctr"/>
            <a:r>
              <a:rPr lang="es-ES" b="1" dirty="0" smtClean="0">
                <a:solidFill>
                  <a:schemeClr val="accent1">
                    <a:lumMod val="75000"/>
                  </a:schemeClr>
                </a:solidFill>
                <a:latin typeface="Batang" panose="02030600000101010101" pitchFamily="18" charset="-127"/>
                <a:ea typeface="Batang" panose="02030600000101010101" pitchFamily="18" charset="-127"/>
              </a:rPr>
              <a:t>CÉLULAS GLIALES</a:t>
            </a:r>
            <a:endParaRPr lang="es-ES" b="1" dirty="0">
              <a:solidFill>
                <a:schemeClr val="accent1">
                  <a:lumMod val="75000"/>
                </a:schemeClr>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1981200" y="1600201"/>
            <a:ext cx="8229600" cy="1971676"/>
          </a:xfrm>
        </p:spPr>
        <p:txBody>
          <a:bodyPr>
            <a:normAutofit/>
          </a:bodyPr>
          <a:lstStyle/>
          <a:p>
            <a:pPr algn="just">
              <a:buNone/>
            </a:pPr>
            <a:r>
              <a:rPr lang="es-ES" sz="2000" dirty="0" smtClean="0"/>
              <a:t>	</a:t>
            </a:r>
            <a:r>
              <a:rPr lang="es-ES" sz="2000" dirty="0" smtClean="0">
                <a:solidFill>
                  <a:schemeClr val="tx1">
                    <a:lumMod val="95000"/>
                    <a:lumOff val="5000"/>
                  </a:schemeClr>
                </a:solidFill>
              </a:rPr>
              <a:t>Son células del sistema nervioso que funcionan como soporte de las neuronas, además controlan los factores de crecimiento de las neuronas.</a:t>
            </a:r>
            <a:endParaRPr lang="es-ES" sz="2000" dirty="0">
              <a:solidFill>
                <a:schemeClr val="tx1">
                  <a:lumMod val="95000"/>
                  <a:lumOff val="5000"/>
                </a:schemeClr>
              </a:solidFill>
            </a:endParaRPr>
          </a:p>
        </p:txBody>
      </p:sp>
      <p:pic>
        <p:nvPicPr>
          <p:cNvPr id="4" name="3 Imagen" descr="Gray667.png"/>
          <p:cNvPicPr>
            <a:picLocks noChangeAspect="1"/>
          </p:cNvPicPr>
          <p:nvPr/>
        </p:nvPicPr>
        <p:blipFill>
          <a:blip r:embed="rId2"/>
          <a:stretch>
            <a:fillRect/>
          </a:stretch>
        </p:blipFill>
        <p:spPr>
          <a:xfrm>
            <a:off x="7013564" y="2833686"/>
            <a:ext cx="2928958" cy="3263696"/>
          </a:xfrm>
          <a:prstGeom prst="rect">
            <a:avLst/>
          </a:prstGeom>
        </p:spPr>
      </p:pic>
    </p:spTree>
    <p:extLst>
      <p:ext uri="{BB962C8B-B14F-4D97-AF65-F5344CB8AC3E}">
        <p14:creationId xmlns:p14="http://schemas.microsoft.com/office/powerpoint/2010/main" val="406020580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14366" y="457202"/>
            <a:ext cx="4363267" cy="1143000"/>
          </a:xfrm>
        </p:spPr>
        <p:txBody>
          <a:bodyPr>
            <a:noAutofit/>
          </a:bodyPr>
          <a:lstStyle/>
          <a:p>
            <a:r>
              <a:rPr lang="es-ES" b="1" dirty="0" smtClean="0">
                <a:solidFill>
                  <a:schemeClr val="accent1">
                    <a:lumMod val="75000"/>
                  </a:schemeClr>
                </a:solidFill>
                <a:latin typeface="Batang" panose="02030600000101010101" pitchFamily="18" charset="-127"/>
                <a:ea typeface="Batang" panose="02030600000101010101" pitchFamily="18" charset="-127"/>
              </a:rPr>
              <a:t>CONDROBLASTOS</a:t>
            </a:r>
            <a:endParaRPr lang="es-ES" b="1" dirty="0">
              <a:solidFill>
                <a:schemeClr val="accent1">
                  <a:lumMod val="75000"/>
                </a:schemeClr>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1981200" y="1600202"/>
            <a:ext cx="8229600" cy="2185989"/>
          </a:xfrm>
        </p:spPr>
        <p:txBody>
          <a:bodyPr>
            <a:normAutofit/>
          </a:bodyPr>
          <a:lstStyle/>
          <a:p>
            <a:pPr algn="just">
              <a:buNone/>
            </a:pPr>
            <a:r>
              <a:rPr lang="es-ES" sz="2000" dirty="0" smtClean="0"/>
              <a:t>	</a:t>
            </a:r>
            <a:r>
              <a:rPr lang="es-ES" sz="2000" dirty="0" smtClean="0">
                <a:solidFill>
                  <a:schemeClr val="tx1">
                    <a:lumMod val="95000"/>
                    <a:lumOff val="5000"/>
                  </a:schemeClr>
                </a:solidFill>
              </a:rPr>
              <a:t>Son células que aparecen en el tejido cartilaginoso, se encargan de segregar matriz y evolucionan hasta ser condrocitos. Gracias a ellas el tejido cartilaginoso puede aumentar s tamaño.</a:t>
            </a:r>
            <a:endParaRPr lang="es-ES" sz="2000" dirty="0">
              <a:solidFill>
                <a:schemeClr val="tx1">
                  <a:lumMod val="95000"/>
                  <a:lumOff val="5000"/>
                </a:schemeClr>
              </a:solidFill>
            </a:endParaRPr>
          </a:p>
        </p:txBody>
      </p:sp>
      <p:pic>
        <p:nvPicPr>
          <p:cNvPr id="4" name="3 Imagen" descr="slide_11.jpg"/>
          <p:cNvPicPr>
            <a:picLocks noChangeAspect="1"/>
          </p:cNvPicPr>
          <p:nvPr/>
        </p:nvPicPr>
        <p:blipFill>
          <a:blip r:embed="rId2"/>
          <a:stretch>
            <a:fillRect/>
          </a:stretch>
        </p:blipFill>
        <p:spPr>
          <a:xfrm>
            <a:off x="5126023" y="2898776"/>
            <a:ext cx="4095747" cy="3071810"/>
          </a:xfrm>
          <a:prstGeom prst="rect">
            <a:avLst/>
          </a:prstGeom>
        </p:spPr>
      </p:pic>
    </p:spTree>
    <p:extLst>
      <p:ext uri="{BB962C8B-B14F-4D97-AF65-F5344CB8AC3E}">
        <p14:creationId xmlns:p14="http://schemas.microsoft.com/office/powerpoint/2010/main" val="1382593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35434" y="457201"/>
            <a:ext cx="3703666" cy="1143000"/>
          </a:xfrm>
        </p:spPr>
        <p:txBody>
          <a:bodyPr>
            <a:noAutofit/>
          </a:bodyPr>
          <a:lstStyle/>
          <a:p>
            <a:r>
              <a:rPr lang="es-ES" b="1" dirty="0" smtClean="0">
                <a:solidFill>
                  <a:schemeClr val="accent1">
                    <a:lumMod val="75000"/>
                  </a:schemeClr>
                </a:solidFill>
                <a:latin typeface="Batang" panose="02030600000101010101" pitchFamily="18" charset="-127"/>
                <a:ea typeface="Batang" panose="02030600000101010101" pitchFamily="18" charset="-127"/>
              </a:rPr>
              <a:t>CONDROCITOS</a:t>
            </a:r>
            <a:endParaRPr lang="es-ES" b="1" dirty="0">
              <a:solidFill>
                <a:schemeClr val="accent1">
                  <a:lumMod val="75000"/>
                </a:schemeClr>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1981200" y="1600201"/>
            <a:ext cx="8229600" cy="1614486"/>
          </a:xfrm>
        </p:spPr>
        <p:txBody>
          <a:bodyPr>
            <a:normAutofit/>
          </a:bodyPr>
          <a:lstStyle/>
          <a:p>
            <a:pPr>
              <a:buNone/>
            </a:pPr>
            <a:r>
              <a:rPr lang="es-ES" sz="2000" dirty="0" smtClean="0">
                <a:solidFill>
                  <a:schemeClr val="tx1">
                    <a:lumMod val="95000"/>
                    <a:lumOff val="5000"/>
                  </a:schemeClr>
                </a:solidFill>
              </a:rPr>
              <a:t>	Son las células del tejido cartilaginoso, se encuentran en las lagunas y se encargan de mantener la matriz cartilaginosa</a:t>
            </a:r>
            <a:endParaRPr lang="es-ES" sz="2000" dirty="0">
              <a:solidFill>
                <a:schemeClr val="tx1">
                  <a:lumMod val="95000"/>
                  <a:lumOff val="5000"/>
                </a:schemeClr>
              </a:solidFill>
            </a:endParaRPr>
          </a:p>
        </p:txBody>
      </p:sp>
      <p:pic>
        <p:nvPicPr>
          <p:cNvPr id="5" name="4 Imagen" descr="d116big.jpg"/>
          <p:cNvPicPr>
            <a:picLocks noChangeAspect="1"/>
          </p:cNvPicPr>
          <p:nvPr/>
        </p:nvPicPr>
        <p:blipFill>
          <a:blip r:embed="rId2"/>
          <a:stretch>
            <a:fillRect/>
          </a:stretch>
        </p:blipFill>
        <p:spPr>
          <a:xfrm>
            <a:off x="3952860" y="3214687"/>
            <a:ext cx="4238628" cy="3058877"/>
          </a:xfrm>
          <a:prstGeom prst="rect">
            <a:avLst/>
          </a:prstGeom>
        </p:spPr>
      </p:pic>
    </p:spTree>
    <p:extLst>
      <p:ext uri="{BB962C8B-B14F-4D97-AF65-F5344CB8AC3E}">
        <p14:creationId xmlns:p14="http://schemas.microsoft.com/office/powerpoint/2010/main" val="309621675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62244" y="731566"/>
            <a:ext cx="6010304" cy="1143000"/>
          </a:xfrm>
        </p:spPr>
        <p:txBody>
          <a:bodyPr/>
          <a:lstStyle/>
          <a:p>
            <a:r>
              <a:rPr lang="es-ES" b="1" dirty="0" smtClean="0">
                <a:solidFill>
                  <a:schemeClr val="accent1">
                    <a:lumMod val="75000"/>
                  </a:schemeClr>
                </a:solidFill>
                <a:latin typeface="Batang" panose="02030600000101010101" pitchFamily="18" charset="-127"/>
                <a:ea typeface="Batang" panose="02030600000101010101" pitchFamily="18" charset="-127"/>
              </a:rPr>
              <a:t>CORPÚSCULOS DE NISSL</a:t>
            </a:r>
            <a:endParaRPr lang="es-ES" b="1" dirty="0">
              <a:solidFill>
                <a:schemeClr val="accent1">
                  <a:lumMod val="75000"/>
                </a:schemeClr>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1952596" y="2222501"/>
            <a:ext cx="8229600" cy="2328866"/>
          </a:xfrm>
        </p:spPr>
        <p:txBody>
          <a:bodyPr>
            <a:normAutofit/>
          </a:bodyPr>
          <a:lstStyle/>
          <a:p>
            <a:pPr algn="just">
              <a:buNone/>
            </a:pPr>
            <a:r>
              <a:rPr lang="es-ES" sz="2000" dirty="0" smtClean="0"/>
              <a:t>	</a:t>
            </a:r>
            <a:r>
              <a:rPr lang="es-ES" sz="2000" dirty="0" smtClean="0">
                <a:solidFill>
                  <a:schemeClr val="tx1">
                    <a:lumMod val="95000"/>
                    <a:lumOff val="5000"/>
                  </a:schemeClr>
                </a:solidFill>
              </a:rPr>
              <a:t>Son acumulaciones </a:t>
            </a:r>
            <a:r>
              <a:rPr lang="es-ES" sz="2000" dirty="0" err="1" smtClean="0">
                <a:solidFill>
                  <a:schemeClr val="tx1">
                    <a:lumMod val="95000"/>
                    <a:lumOff val="5000"/>
                  </a:schemeClr>
                </a:solidFill>
              </a:rPr>
              <a:t>basófilas</a:t>
            </a:r>
            <a:r>
              <a:rPr lang="es-ES" sz="2000" dirty="0" smtClean="0">
                <a:solidFill>
                  <a:schemeClr val="tx1">
                    <a:lumMod val="95000"/>
                    <a:lumOff val="5000"/>
                  </a:schemeClr>
                </a:solidFill>
              </a:rPr>
              <a:t> (leucocito menos abundante en la sangre), que se encuentran en el citoplasma de células nerviosas, aquí se produce la síntesis de proteínas debido a su contenido de ARN. </a:t>
            </a:r>
            <a:endParaRPr lang="es-ES" sz="2000" dirty="0">
              <a:solidFill>
                <a:schemeClr val="tx1">
                  <a:lumMod val="95000"/>
                  <a:lumOff val="5000"/>
                </a:schemeClr>
              </a:solidFill>
            </a:endParaRPr>
          </a:p>
        </p:txBody>
      </p:sp>
      <p:pic>
        <p:nvPicPr>
          <p:cNvPr id="4" name="3 Imagen" descr="neuropatogeral13++.jpg"/>
          <p:cNvPicPr>
            <a:picLocks noChangeAspect="1"/>
          </p:cNvPicPr>
          <p:nvPr/>
        </p:nvPicPr>
        <p:blipFill>
          <a:blip r:embed="rId2"/>
          <a:stretch>
            <a:fillRect/>
          </a:stretch>
        </p:blipFill>
        <p:spPr>
          <a:xfrm>
            <a:off x="4310050" y="4061372"/>
            <a:ext cx="3429024" cy="2312393"/>
          </a:xfrm>
          <a:prstGeom prst="rect">
            <a:avLst/>
          </a:prstGeom>
        </p:spPr>
      </p:pic>
    </p:spTree>
    <p:extLst>
      <p:ext uri="{BB962C8B-B14F-4D97-AF65-F5344CB8AC3E}">
        <p14:creationId xmlns:p14="http://schemas.microsoft.com/office/powerpoint/2010/main" val="3347605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219700" y="355600"/>
            <a:ext cx="3276600" cy="6247864"/>
          </a:xfrm>
          <a:prstGeom prst="rect">
            <a:avLst/>
          </a:prstGeom>
          <a:noFill/>
        </p:spPr>
        <p:txBody>
          <a:bodyPr wrap="square" rtlCol="0">
            <a:spAutoFit/>
          </a:bodyPr>
          <a:lstStyle/>
          <a:p>
            <a:pPr algn="ctr"/>
            <a:r>
              <a:rPr lang="es-ES" sz="40000" dirty="0">
                <a:solidFill>
                  <a:srgbClr val="FFC000"/>
                </a:solidFill>
                <a:latin typeface="Baskerville Old Face" panose="02020602080505020303" pitchFamily="18" charset="0"/>
              </a:rPr>
              <a:t>D</a:t>
            </a:r>
          </a:p>
        </p:txBody>
      </p:sp>
    </p:spTree>
    <p:extLst>
      <p:ext uri="{BB962C8B-B14F-4D97-AF65-F5344CB8AC3E}">
        <p14:creationId xmlns:p14="http://schemas.microsoft.com/office/powerpoint/2010/main" val="376105925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24415" y="424278"/>
            <a:ext cx="3147233" cy="872271"/>
          </a:xfrm>
        </p:spPr>
        <p:txBody>
          <a:bodyPr/>
          <a:lstStyle/>
          <a:p>
            <a:pPr algn="ctr"/>
            <a:r>
              <a:rPr lang="es-ES" b="1" dirty="0" smtClean="0">
                <a:solidFill>
                  <a:srgbClr val="FFC000"/>
                </a:solidFill>
                <a:latin typeface="Batang" panose="02030600000101010101" pitchFamily="18" charset="-127"/>
                <a:ea typeface="Batang" panose="02030600000101010101" pitchFamily="18" charset="-127"/>
              </a:rPr>
              <a:t>DENDRITAS</a:t>
            </a:r>
            <a:endParaRPr lang="es-ES" b="1" dirty="0">
              <a:solidFill>
                <a:srgbClr val="FFC000"/>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2226468" y="1448949"/>
            <a:ext cx="8543131" cy="2869051"/>
          </a:xfrm>
        </p:spPr>
        <p:txBody>
          <a:bodyPr>
            <a:normAutofit/>
          </a:bodyPr>
          <a:lstStyle/>
          <a:p>
            <a:pPr algn="just">
              <a:buNone/>
            </a:pPr>
            <a:r>
              <a:rPr lang="es-ES" sz="2000" dirty="0" smtClean="0"/>
              <a:t>	</a:t>
            </a:r>
            <a:r>
              <a:rPr lang="es-ES" sz="2000" dirty="0" smtClean="0">
                <a:solidFill>
                  <a:schemeClr val="tx1">
                    <a:lumMod val="95000"/>
                    <a:lumOff val="5000"/>
                  </a:schemeClr>
                </a:solidFill>
              </a:rPr>
              <a:t>Son prolongaciones</a:t>
            </a:r>
            <a:r>
              <a:rPr lang="es-ES" sz="2000" dirty="0">
                <a:solidFill>
                  <a:schemeClr val="tx1">
                    <a:lumMod val="95000"/>
                    <a:lumOff val="5000"/>
                  </a:schemeClr>
                </a:solidFill>
              </a:rPr>
              <a:t> protoplásmicas ramificadas, bastante cortas de la neurona dedicadas principalmente a la recepción de estímulos y, secundariamente, a la alimentación </a:t>
            </a:r>
            <a:r>
              <a:rPr lang="es-ES" sz="2000" dirty="0" smtClean="0">
                <a:solidFill>
                  <a:schemeClr val="tx1">
                    <a:lumMod val="95000"/>
                    <a:lumOff val="5000"/>
                  </a:schemeClr>
                </a:solidFill>
              </a:rPr>
              <a:t>celular.</a:t>
            </a:r>
            <a:r>
              <a:rPr lang="es-ES" sz="2000" baseline="30000" dirty="0">
                <a:solidFill>
                  <a:schemeClr val="tx1">
                    <a:lumMod val="95000"/>
                    <a:lumOff val="5000"/>
                  </a:schemeClr>
                </a:solidFill>
              </a:rPr>
              <a:t> </a:t>
            </a:r>
            <a:r>
              <a:rPr lang="es-ES" sz="2000" dirty="0" smtClean="0">
                <a:solidFill>
                  <a:schemeClr val="tx1">
                    <a:lumMod val="95000"/>
                    <a:lumOff val="5000"/>
                  </a:schemeClr>
                </a:solidFill>
              </a:rPr>
              <a:t>Son </a:t>
            </a:r>
            <a:r>
              <a:rPr lang="es-ES" sz="2000" dirty="0">
                <a:solidFill>
                  <a:schemeClr val="tx1">
                    <a:lumMod val="95000"/>
                    <a:lumOff val="5000"/>
                  </a:schemeClr>
                </a:solidFill>
              </a:rPr>
              <a:t>terminales de las neuronas; y sirven como receptores de </a:t>
            </a:r>
            <a:r>
              <a:rPr lang="es-ES" sz="2000" dirty="0" smtClean="0">
                <a:solidFill>
                  <a:schemeClr val="tx1">
                    <a:lumMod val="95000"/>
                    <a:lumOff val="5000"/>
                  </a:schemeClr>
                </a:solidFill>
              </a:rPr>
              <a:t>impulso </a:t>
            </a:r>
            <a:r>
              <a:rPr lang="es-ES" sz="2000" dirty="0">
                <a:solidFill>
                  <a:schemeClr val="tx1">
                    <a:lumMod val="95000"/>
                    <a:lumOff val="5000"/>
                  </a:schemeClr>
                </a:solidFill>
              </a:rPr>
              <a:t>nerviosos provenientes desde un axón perteneciente a otra neurona. Su principal función es recibir los impulsos de otras neuronas y enviarlas hasta el soma de la neurona.</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1795" y="3906983"/>
            <a:ext cx="3292475" cy="2566575"/>
          </a:xfrm>
          <a:prstGeom prst="rect">
            <a:avLst/>
          </a:prstGeom>
        </p:spPr>
      </p:pic>
    </p:spTree>
    <p:extLst>
      <p:ext uri="{BB962C8B-B14F-4D97-AF65-F5344CB8AC3E}">
        <p14:creationId xmlns:p14="http://schemas.microsoft.com/office/powerpoint/2010/main" val="41441065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81356" y="512030"/>
            <a:ext cx="5832504" cy="1143000"/>
          </a:xfrm>
        </p:spPr>
        <p:txBody>
          <a:bodyPr/>
          <a:lstStyle/>
          <a:p>
            <a:pPr algn="ctr"/>
            <a:r>
              <a:rPr lang="es-ES" b="1" dirty="0" smtClean="0">
                <a:solidFill>
                  <a:srgbClr val="FFC000"/>
                </a:solidFill>
                <a:latin typeface="Batang" panose="02030600000101010101" pitchFamily="18" charset="-127"/>
                <a:ea typeface="Batang" panose="02030600000101010101" pitchFamily="18" charset="-127"/>
              </a:rPr>
              <a:t>DISCOS INTERCALARES</a:t>
            </a:r>
            <a:endParaRPr lang="es-ES" b="1" dirty="0">
              <a:solidFill>
                <a:srgbClr val="FFC000"/>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2016919" y="1384301"/>
            <a:ext cx="8229600" cy="2043114"/>
          </a:xfrm>
        </p:spPr>
        <p:txBody>
          <a:bodyPr>
            <a:normAutofit/>
          </a:bodyPr>
          <a:lstStyle/>
          <a:p>
            <a:pPr algn="just">
              <a:buNone/>
            </a:pPr>
            <a:r>
              <a:rPr lang="es-ES" sz="2000" dirty="0" smtClean="0"/>
              <a:t>	</a:t>
            </a:r>
            <a:r>
              <a:rPr lang="es-ES" sz="2000" dirty="0" smtClean="0">
                <a:solidFill>
                  <a:schemeClr val="tx1">
                    <a:lumMod val="95000"/>
                    <a:lumOff val="5000"/>
                  </a:schemeClr>
                </a:solidFill>
              </a:rPr>
              <a:t>Son los sistemas de unión que asocian a las células musculares cardíacas para formar las fibras del miocardio. Se encuentran en los extremos de dos células que se enfrentan.</a:t>
            </a:r>
            <a:endParaRPr lang="es-ES" sz="2000" dirty="0">
              <a:solidFill>
                <a:schemeClr val="tx1">
                  <a:lumMod val="95000"/>
                  <a:lumOff val="5000"/>
                </a:schemeClr>
              </a:solidFill>
            </a:endParaRPr>
          </a:p>
        </p:txBody>
      </p:sp>
      <p:pic>
        <p:nvPicPr>
          <p:cNvPr id="4" name="3 Imagen" descr="corte_histol.gif"/>
          <p:cNvPicPr>
            <a:picLocks noChangeAspect="1"/>
          </p:cNvPicPr>
          <p:nvPr/>
        </p:nvPicPr>
        <p:blipFill>
          <a:blip r:embed="rId2"/>
          <a:stretch>
            <a:fillRect/>
          </a:stretch>
        </p:blipFill>
        <p:spPr>
          <a:xfrm>
            <a:off x="3381356" y="3109915"/>
            <a:ext cx="5500726" cy="2915385"/>
          </a:xfrm>
          <a:prstGeom prst="rect">
            <a:avLst/>
          </a:prstGeom>
        </p:spPr>
      </p:pic>
    </p:spTree>
    <p:extLst>
      <p:ext uri="{BB962C8B-B14F-4D97-AF65-F5344CB8AC3E}">
        <p14:creationId xmlns:p14="http://schemas.microsoft.com/office/powerpoint/2010/main" val="213937172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219700" y="355600"/>
            <a:ext cx="3276600" cy="6247864"/>
          </a:xfrm>
          <a:prstGeom prst="rect">
            <a:avLst/>
          </a:prstGeom>
          <a:noFill/>
        </p:spPr>
        <p:txBody>
          <a:bodyPr wrap="square" rtlCol="0">
            <a:spAutoFit/>
          </a:bodyPr>
          <a:lstStyle/>
          <a:p>
            <a:pPr algn="ctr"/>
            <a:r>
              <a:rPr lang="es-ES" sz="40000" dirty="0" smtClean="0">
                <a:solidFill>
                  <a:srgbClr val="00B050"/>
                </a:solidFill>
                <a:latin typeface="Baskerville Old Face" panose="02020602080505020303" pitchFamily="18" charset="0"/>
              </a:rPr>
              <a:t>E</a:t>
            </a:r>
            <a:endParaRPr lang="es-ES" sz="40000" dirty="0">
              <a:solidFill>
                <a:srgbClr val="00B050"/>
              </a:solidFill>
              <a:latin typeface="Baskerville Old Face" panose="02020602080505020303" pitchFamily="18" charset="0"/>
            </a:endParaRPr>
          </a:p>
        </p:txBody>
      </p:sp>
    </p:spTree>
    <p:extLst>
      <p:ext uri="{BB962C8B-B14F-4D97-AF65-F5344CB8AC3E}">
        <p14:creationId xmlns:p14="http://schemas.microsoft.com/office/powerpoint/2010/main" val="299004734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78396" y="631804"/>
            <a:ext cx="3038504" cy="1143000"/>
          </a:xfrm>
        </p:spPr>
        <p:txBody>
          <a:bodyPr/>
          <a:lstStyle/>
          <a:p>
            <a:r>
              <a:rPr lang="es-ES" b="1" dirty="0" smtClean="0">
                <a:solidFill>
                  <a:srgbClr val="00B050"/>
                </a:solidFill>
                <a:latin typeface="Batang" panose="02030600000101010101" pitchFamily="18" charset="-127"/>
                <a:ea typeface="Batang" panose="02030600000101010101" pitchFamily="18" charset="-127"/>
              </a:rPr>
              <a:t>ENDOMISIO</a:t>
            </a:r>
            <a:endParaRPr lang="es-ES" b="1" dirty="0">
              <a:solidFill>
                <a:srgbClr val="00B050"/>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2485198" y="2607425"/>
            <a:ext cx="4546600" cy="2070100"/>
          </a:xfrm>
        </p:spPr>
        <p:txBody>
          <a:bodyPr>
            <a:normAutofit/>
          </a:bodyPr>
          <a:lstStyle/>
          <a:p>
            <a:pPr algn="just">
              <a:buNone/>
            </a:pPr>
            <a:r>
              <a:rPr lang="es-ES" sz="2000" dirty="0" smtClean="0"/>
              <a:t>	</a:t>
            </a:r>
            <a:r>
              <a:rPr lang="es-ES" sz="2000" dirty="0" smtClean="0">
                <a:solidFill>
                  <a:schemeClr val="tx1">
                    <a:lumMod val="95000"/>
                    <a:lumOff val="5000"/>
                  </a:schemeClr>
                </a:solidFill>
              </a:rPr>
              <a:t>Fino tejido conjuntivo constituido fundamentalmente por fibras reticulares, que se disponen rodeando a cada una de las fibras musculares del músculo estriado.</a:t>
            </a:r>
            <a:endParaRPr lang="es-ES" sz="2000" dirty="0">
              <a:solidFill>
                <a:schemeClr val="tx1">
                  <a:lumMod val="95000"/>
                  <a:lumOff val="5000"/>
                </a:schemeClr>
              </a:solidFill>
            </a:endParaRPr>
          </a:p>
        </p:txBody>
      </p:sp>
      <p:pic>
        <p:nvPicPr>
          <p:cNvPr id="4" name="3 Imagen" descr="musculoesqueleto.jpg"/>
          <p:cNvPicPr>
            <a:picLocks noChangeAspect="1"/>
          </p:cNvPicPr>
          <p:nvPr/>
        </p:nvPicPr>
        <p:blipFill>
          <a:blip r:embed="rId2"/>
          <a:stretch>
            <a:fillRect/>
          </a:stretch>
        </p:blipFill>
        <p:spPr>
          <a:xfrm>
            <a:off x="7767600" y="2320904"/>
            <a:ext cx="3074996" cy="2928934"/>
          </a:xfrm>
          <a:prstGeom prst="rect">
            <a:avLst/>
          </a:prstGeom>
        </p:spPr>
      </p:pic>
    </p:spTree>
    <p:extLst>
      <p:ext uri="{BB962C8B-B14F-4D97-AF65-F5344CB8AC3E}">
        <p14:creationId xmlns:p14="http://schemas.microsoft.com/office/powerpoint/2010/main" val="34497835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219700" y="355600"/>
            <a:ext cx="3276600" cy="6247864"/>
          </a:xfrm>
          <a:prstGeom prst="rect">
            <a:avLst/>
          </a:prstGeom>
          <a:noFill/>
        </p:spPr>
        <p:txBody>
          <a:bodyPr wrap="square" rtlCol="0">
            <a:spAutoFit/>
          </a:bodyPr>
          <a:lstStyle/>
          <a:p>
            <a:pPr algn="ctr"/>
            <a:r>
              <a:rPr lang="es-ES" sz="40000" dirty="0" smtClean="0">
                <a:solidFill>
                  <a:srgbClr val="0070C0"/>
                </a:solidFill>
                <a:latin typeface="Baskerville Old Face" panose="02020602080505020303" pitchFamily="18" charset="0"/>
              </a:rPr>
              <a:t>A</a:t>
            </a:r>
            <a:endParaRPr lang="es-ES" sz="40000" dirty="0">
              <a:solidFill>
                <a:srgbClr val="0070C0"/>
              </a:solidFill>
              <a:latin typeface="Baskerville Old Face" panose="02020602080505020303" pitchFamily="18" charset="0"/>
            </a:endParaRPr>
          </a:p>
        </p:txBody>
      </p:sp>
    </p:spTree>
    <p:extLst>
      <p:ext uri="{BB962C8B-B14F-4D97-AF65-F5344CB8AC3E}">
        <p14:creationId xmlns:p14="http://schemas.microsoft.com/office/powerpoint/2010/main" val="222725309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44996" y="428604"/>
            <a:ext cx="3038504" cy="1143000"/>
          </a:xfrm>
        </p:spPr>
        <p:txBody>
          <a:bodyPr/>
          <a:lstStyle/>
          <a:p>
            <a:r>
              <a:rPr lang="es-ES" b="1" dirty="0" smtClean="0">
                <a:solidFill>
                  <a:srgbClr val="00B050"/>
                </a:solidFill>
                <a:latin typeface="Batang" panose="02030600000101010101" pitchFamily="18" charset="-127"/>
                <a:ea typeface="Batang" panose="02030600000101010101" pitchFamily="18" charset="-127"/>
              </a:rPr>
              <a:t>ENDOTELIO</a:t>
            </a:r>
            <a:endParaRPr lang="es-ES" b="1" dirty="0">
              <a:solidFill>
                <a:srgbClr val="00B050"/>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737346" y="2191114"/>
            <a:ext cx="5960302" cy="3188513"/>
          </a:xfrm>
        </p:spPr>
        <p:txBody>
          <a:bodyPr>
            <a:normAutofit/>
          </a:bodyPr>
          <a:lstStyle/>
          <a:p>
            <a:pPr algn="just">
              <a:buNone/>
            </a:pPr>
            <a:r>
              <a:rPr lang="es-ES" sz="2000" dirty="0" smtClean="0"/>
              <a:t>	</a:t>
            </a:r>
            <a:r>
              <a:rPr lang="es-ES" sz="2000" dirty="0">
                <a:solidFill>
                  <a:schemeClr val="tx1">
                    <a:lumMod val="95000"/>
                    <a:lumOff val="5000"/>
                  </a:schemeClr>
                </a:solidFill>
              </a:rPr>
              <a:t>El epitelio formado por una sola capa de células, que tapiza una cavidad interna. En anatomía, el estrato sencillo de tejido compuesto por una sola capa de células que proporciona un revestimiento que reduce la fricción de los vasos linfático, los vasos sanguíneos y el corazón: el endotelio deriva del mesodermo (tejido </a:t>
            </a:r>
            <a:r>
              <a:rPr lang="es-ES" sz="2000" dirty="0" err="1">
                <a:solidFill>
                  <a:schemeClr val="tx1">
                    <a:lumMod val="95000"/>
                    <a:lumOff val="5000"/>
                  </a:schemeClr>
                </a:solidFill>
              </a:rPr>
              <a:t>endolelial</a:t>
            </a:r>
            <a:r>
              <a:rPr lang="es-ES" sz="2000" dirty="0">
                <a:solidFill>
                  <a:schemeClr val="tx1">
                    <a:lumMod val="95000"/>
                    <a:lumOff val="5000"/>
                  </a:schemeClr>
                </a:solidFill>
              </a:rPr>
              <a:t>).</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4850" y="1774804"/>
            <a:ext cx="3981450" cy="3445486"/>
          </a:xfrm>
          <a:prstGeom prst="rect">
            <a:avLst/>
          </a:prstGeom>
        </p:spPr>
      </p:pic>
    </p:spTree>
    <p:extLst>
      <p:ext uri="{BB962C8B-B14F-4D97-AF65-F5344CB8AC3E}">
        <p14:creationId xmlns:p14="http://schemas.microsoft.com/office/powerpoint/2010/main" val="229911449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60943" y="457201"/>
            <a:ext cx="2370152" cy="1143000"/>
          </a:xfrm>
        </p:spPr>
        <p:txBody>
          <a:bodyPr>
            <a:noAutofit/>
          </a:bodyPr>
          <a:lstStyle/>
          <a:p>
            <a:r>
              <a:rPr lang="es-ES" b="1" dirty="0" smtClean="0">
                <a:solidFill>
                  <a:srgbClr val="00B050"/>
                </a:solidFill>
                <a:latin typeface="Batang" panose="02030600000101010101" pitchFamily="18" charset="-127"/>
                <a:ea typeface="Batang" panose="02030600000101010101" pitchFamily="18" charset="-127"/>
              </a:rPr>
              <a:t>EPIMISIO</a:t>
            </a:r>
            <a:endParaRPr lang="es-ES" b="1" dirty="0">
              <a:solidFill>
                <a:srgbClr val="00B050"/>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1981200" y="1600201"/>
            <a:ext cx="8229600" cy="2257428"/>
          </a:xfrm>
        </p:spPr>
        <p:txBody>
          <a:bodyPr>
            <a:normAutofit/>
          </a:bodyPr>
          <a:lstStyle/>
          <a:p>
            <a:pPr algn="just">
              <a:buNone/>
            </a:pPr>
            <a:r>
              <a:rPr lang="es-ES" sz="2000" dirty="0" smtClean="0"/>
              <a:t>	</a:t>
            </a:r>
            <a:r>
              <a:rPr lang="es-ES" sz="2000" dirty="0" smtClean="0">
                <a:solidFill>
                  <a:schemeClr val="tx1">
                    <a:lumMod val="95000"/>
                    <a:lumOff val="5000"/>
                  </a:schemeClr>
                </a:solidFill>
              </a:rPr>
              <a:t>Rodea todo el músculo esquelético, es una densa capa de tejido conectivo, da soporte y protección, gracias a él podemos efectuar el latido del corazón y la expansión de los pulmones al respirar.</a:t>
            </a:r>
            <a:endParaRPr lang="es-ES" sz="2000" dirty="0">
              <a:solidFill>
                <a:schemeClr val="tx1">
                  <a:lumMod val="95000"/>
                  <a:lumOff val="5000"/>
                </a:schemeClr>
              </a:solidFill>
            </a:endParaRPr>
          </a:p>
        </p:txBody>
      </p:sp>
      <p:pic>
        <p:nvPicPr>
          <p:cNvPr id="4" name="3 Imagen" descr="musculoesqueleto.jpg"/>
          <p:cNvPicPr>
            <a:picLocks noChangeAspect="1"/>
          </p:cNvPicPr>
          <p:nvPr/>
        </p:nvPicPr>
        <p:blipFill>
          <a:blip r:embed="rId2"/>
          <a:stretch>
            <a:fillRect/>
          </a:stretch>
        </p:blipFill>
        <p:spPr>
          <a:xfrm>
            <a:off x="4710102" y="3292476"/>
            <a:ext cx="3071834" cy="2925922"/>
          </a:xfrm>
          <a:prstGeom prst="rect">
            <a:avLst/>
          </a:prstGeom>
        </p:spPr>
      </p:pic>
    </p:spTree>
    <p:extLst>
      <p:ext uri="{BB962C8B-B14F-4D97-AF65-F5344CB8AC3E}">
        <p14:creationId xmlns:p14="http://schemas.microsoft.com/office/powerpoint/2010/main" val="99251726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07540" y="520701"/>
            <a:ext cx="6330957" cy="1270000"/>
          </a:xfrm>
        </p:spPr>
        <p:txBody>
          <a:bodyPr>
            <a:noAutofit/>
          </a:bodyPr>
          <a:lstStyle/>
          <a:p>
            <a:pPr algn="ctr"/>
            <a:r>
              <a:rPr lang="es-ES" b="1" dirty="0" smtClean="0">
                <a:solidFill>
                  <a:srgbClr val="00B050"/>
                </a:solidFill>
                <a:latin typeface="Batang" panose="02030600000101010101" pitchFamily="18" charset="-127"/>
                <a:ea typeface="Batang" panose="02030600000101010101" pitchFamily="18" charset="-127"/>
              </a:rPr>
              <a:t>EPITELIO CILÍNDRICO SEUDOESTRATIFICADO</a:t>
            </a:r>
            <a:endParaRPr lang="es-ES" b="1" dirty="0">
              <a:solidFill>
                <a:srgbClr val="00B050"/>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2258218" y="2146301"/>
            <a:ext cx="8229600" cy="2257428"/>
          </a:xfrm>
        </p:spPr>
        <p:txBody>
          <a:bodyPr>
            <a:normAutofit/>
          </a:bodyPr>
          <a:lstStyle/>
          <a:p>
            <a:pPr algn="just">
              <a:buNone/>
            </a:pPr>
            <a:r>
              <a:rPr lang="es-ES" sz="2000" dirty="0" smtClean="0"/>
              <a:t>	</a:t>
            </a:r>
            <a:r>
              <a:rPr lang="es-ES" sz="2000" dirty="0" smtClean="0">
                <a:solidFill>
                  <a:schemeClr val="tx1">
                    <a:lumMod val="95000"/>
                    <a:lumOff val="5000"/>
                  </a:schemeClr>
                </a:solidFill>
              </a:rPr>
              <a:t>Está formado por varias capas de células. Es un epitelio simple cilíndrico en el que todas las células contactan con la membrana basal, aunque no todas llegan a la superficie. A veces tiene células ciliadas y entre ellas, hay células </a:t>
            </a:r>
            <a:r>
              <a:rPr lang="es-ES" sz="2000" dirty="0" err="1" smtClean="0">
                <a:solidFill>
                  <a:schemeClr val="tx1">
                    <a:lumMod val="95000"/>
                    <a:lumOff val="5000"/>
                  </a:schemeClr>
                </a:solidFill>
              </a:rPr>
              <a:t>calciformes</a:t>
            </a:r>
            <a:r>
              <a:rPr lang="es-ES" sz="2000" dirty="0" smtClean="0">
                <a:solidFill>
                  <a:schemeClr val="tx1">
                    <a:lumMod val="95000"/>
                    <a:lumOff val="5000"/>
                  </a:schemeClr>
                </a:solidFill>
              </a:rPr>
              <a:t> secretoras de mucus.</a:t>
            </a:r>
            <a:endParaRPr lang="es-ES" sz="2000" dirty="0">
              <a:solidFill>
                <a:schemeClr val="tx1">
                  <a:lumMod val="95000"/>
                  <a:lumOff val="5000"/>
                </a:schemeClr>
              </a:solidFill>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7100" y="3675062"/>
            <a:ext cx="3543300" cy="2958656"/>
          </a:xfrm>
          <a:prstGeom prst="rect">
            <a:avLst/>
          </a:prstGeom>
        </p:spPr>
      </p:pic>
    </p:spTree>
    <p:extLst>
      <p:ext uri="{BB962C8B-B14F-4D97-AF65-F5344CB8AC3E}">
        <p14:creationId xmlns:p14="http://schemas.microsoft.com/office/powerpoint/2010/main" val="344149984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62201" y="431801"/>
            <a:ext cx="7848599" cy="952500"/>
          </a:xfrm>
        </p:spPr>
        <p:txBody>
          <a:bodyPr>
            <a:noAutofit/>
          </a:bodyPr>
          <a:lstStyle/>
          <a:p>
            <a:r>
              <a:rPr lang="es-ES" b="1" dirty="0" smtClean="0">
                <a:solidFill>
                  <a:srgbClr val="00B050"/>
                </a:solidFill>
                <a:latin typeface="Batang" panose="02030600000101010101" pitchFamily="18" charset="-127"/>
                <a:ea typeface="Batang" panose="02030600000101010101" pitchFamily="18" charset="-127"/>
              </a:rPr>
              <a:t>EPITELIO MONOESTRATIFICADO</a:t>
            </a:r>
            <a:endParaRPr lang="es-ES" b="1" dirty="0">
              <a:solidFill>
                <a:srgbClr val="00B050"/>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1981200" y="1600201"/>
            <a:ext cx="8229600" cy="2257428"/>
          </a:xfrm>
        </p:spPr>
        <p:txBody>
          <a:bodyPr>
            <a:normAutofit/>
          </a:bodyPr>
          <a:lstStyle/>
          <a:p>
            <a:pPr algn="just">
              <a:buNone/>
            </a:pPr>
            <a:r>
              <a:rPr lang="es-ES" sz="2000" dirty="0" smtClean="0">
                <a:solidFill>
                  <a:schemeClr val="tx1">
                    <a:lumMod val="95000"/>
                    <a:lumOff val="5000"/>
                  </a:schemeClr>
                </a:solidFill>
              </a:rPr>
              <a:t>	Formado por una sola capa de células. Puede ser plano, cúbico y cilíndrico.</a:t>
            </a:r>
            <a:endParaRPr lang="es-ES" sz="2000" dirty="0">
              <a:solidFill>
                <a:schemeClr val="tx1">
                  <a:lumMod val="95000"/>
                  <a:lumOff val="5000"/>
                </a:schemeClr>
              </a:solidFill>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2756" y="2895600"/>
            <a:ext cx="3646488" cy="31212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0613121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40000" y="520701"/>
            <a:ext cx="7670800" cy="876300"/>
          </a:xfrm>
        </p:spPr>
        <p:txBody>
          <a:bodyPr>
            <a:noAutofit/>
          </a:bodyPr>
          <a:lstStyle/>
          <a:p>
            <a:r>
              <a:rPr lang="es-ES" b="1" dirty="0" smtClean="0">
                <a:solidFill>
                  <a:srgbClr val="00B050"/>
                </a:solidFill>
                <a:latin typeface="Batang" panose="02030600000101010101" pitchFamily="18" charset="-127"/>
                <a:ea typeface="Batang" panose="02030600000101010101" pitchFamily="18" charset="-127"/>
              </a:rPr>
              <a:t>EPITELIO PLURIESTRATIFICADO</a:t>
            </a:r>
            <a:endParaRPr lang="es-ES" b="1" dirty="0">
              <a:solidFill>
                <a:srgbClr val="00B050"/>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1981200" y="1600201"/>
            <a:ext cx="8229600" cy="2257428"/>
          </a:xfrm>
        </p:spPr>
        <p:txBody>
          <a:bodyPr>
            <a:normAutofit/>
          </a:bodyPr>
          <a:lstStyle/>
          <a:p>
            <a:pPr algn="just">
              <a:buNone/>
            </a:pPr>
            <a:r>
              <a:rPr lang="es-ES" sz="2000" dirty="0" smtClean="0">
                <a:solidFill>
                  <a:schemeClr val="tx1">
                    <a:lumMod val="95000"/>
                    <a:lumOff val="5000"/>
                  </a:schemeClr>
                </a:solidFill>
              </a:rPr>
              <a:t>	Formado por dos o más capas de células. Puede ser plano o cúbico.</a:t>
            </a:r>
            <a:endParaRPr lang="es-ES" sz="2000" dirty="0">
              <a:solidFill>
                <a:schemeClr val="tx1">
                  <a:lumMod val="95000"/>
                  <a:lumOff val="5000"/>
                </a:schemeClr>
              </a:solidFill>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2231" y="2728915"/>
            <a:ext cx="4986338" cy="3422357"/>
          </a:xfrm>
          <a:prstGeom prst="rect">
            <a:avLst/>
          </a:prstGeom>
        </p:spPr>
      </p:pic>
    </p:spTree>
    <p:extLst>
      <p:ext uri="{BB962C8B-B14F-4D97-AF65-F5344CB8AC3E}">
        <p14:creationId xmlns:p14="http://schemas.microsoft.com/office/powerpoint/2010/main" val="213876733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99000" y="597694"/>
            <a:ext cx="3035300" cy="876300"/>
          </a:xfrm>
        </p:spPr>
        <p:txBody>
          <a:bodyPr>
            <a:noAutofit/>
          </a:bodyPr>
          <a:lstStyle/>
          <a:p>
            <a:r>
              <a:rPr lang="es-ES" b="1" dirty="0" smtClean="0">
                <a:solidFill>
                  <a:srgbClr val="00B050"/>
                </a:solidFill>
                <a:latin typeface="Batang" panose="02030600000101010101" pitchFamily="18" charset="-127"/>
                <a:ea typeface="Batang" panose="02030600000101010101" pitchFamily="18" charset="-127"/>
              </a:rPr>
              <a:t>ERITROCITO</a:t>
            </a:r>
            <a:br>
              <a:rPr lang="es-ES" b="1" dirty="0" smtClean="0">
                <a:solidFill>
                  <a:srgbClr val="00B050"/>
                </a:solidFill>
                <a:latin typeface="Batang" panose="02030600000101010101" pitchFamily="18" charset="-127"/>
                <a:ea typeface="Batang" panose="02030600000101010101" pitchFamily="18" charset="-127"/>
              </a:rPr>
            </a:br>
            <a:endParaRPr lang="es-ES" b="1" dirty="0">
              <a:solidFill>
                <a:srgbClr val="00B050"/>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1981200" y="1600201"/>
            <a:ext cx="9499600" cy="1851024"/>
          </a:xfrm>
        </p:spPr>
        <p:txBody>
          <a:bodyPr>
            <a:normAutofit fontScale="92500" lnSpcReduction="20000"/>
          </a:bodyPr>
          <a:lstStyle/>
          <a:p>
            <a:pPr algn="just">
              <a:buNone/>
            </a:pPr>
            <a:r>
              <a:rPr lang="es-ES" sz="2000" dirty="0" smtClean="0"/>
              <a:t>	</a:t>
            </a:r>
            <a:r>
              <a:rPr lang="es-ES" sz="2000" dirty="0">
                <a:solidFill>
                  <a:schemeClr val="tx1">
                    <a:lumMod val="95000"/>
                    <a:lumOff val="5000"/>
                  </a:schemeClr>
                </a:solidFill>
              </a:rPr>
              <a:t>La célula más abundante de la sangre de los animales vertebrados, de forma redonda u ovalada y de color rojo, que contiene hemoglobina y se encarga de transportar el oxígeno a todas las partes del cuerpo: los eritrocitos de los mamíferos carecen de núcleo (glóbulo rojo, hematíe). En medicina, el enrojecimiento de la piel, difuso o en mancha, producido por la congestión de los capilares, que desaparece momentáneamente al ejercer presión sobre la parte afectada (eritema).</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9524" y="3451225"/>
            <a:ext cx="5522951" cy="3025775"/>
          </a:xfrm>
          <a:prstGeom prst="rect">
            <a:avLst/>
          </a:prstGeom>
        </p:spPr>
      </p:pic>
    </p:spTree>
    <p:extLst>
      <p:ext uri="{BB962C8B-B14F-4D97-AF65-F5344CB8AC3E}">
        <p14:creationId xmlns:p14="http://schemas.microsoft.com/office/powerpoint/2010/main" val="135688816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21106" y="457201"/>
            <a:ext cx="4549788" cy="1143000"/>
          </a:xfrm>
        </p:spPr>
        <p:txBody>
          <a:bodyPr>
            <a:normAutofit/>
          </a:bodyPr>
          <a:lstStyle/>
          <a:p>
            <a:r>
              <a:rPr lang="es-ES" b="1" dirty="0" smtClean="0">
                <a:solidFill>
                  <a:srgbClr val="00B050"/>
                </a:solidFill>
                <a:latin typeface="Batang" panose="02030600000101010101" pitchFamily="18" charset="-127"/>
                <a:ea typeface="Batang" panose="02030600000101010101" pitchFamily="18" charset="-127"/>
              </a:rPr>
              <a:t>ESTRATO CÓRNEO</a:t>
            </a:r>
            <a:endParaRPr lang="es-ES" b="1" dirty="0">
              <a:solidFill>
                <a:srgbClr val="00B050"/>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1981200" y="1600201"/>
            <a:ext cx="8229600" cy="2257428"/>
          </a:xfrm>
        </p:spPr>
        <p:txBody>
          <a:bodyPr>
            <a:normAutofit/>
          </a:bodyPr>
          <a:lstStyle/>
          <a:p>
            <a:pPr algn="just">
              <a:buNone/>
            </a:pPr>
            <a:r>
              <a:rPr lang="es-ES" dirty="0" smtClean="0">
                <a:solidFill>
                  <a:schemeClr val="tx1"/>
                </a:solidFill>
              </a:rPr>
              <a:t>	</a:t>
            </a:r>
            <a:r>
              <a:rPr lang="es-ES" sz="2000" dirty="0" smtClean="0">
                <a:solidFill>
                  <a:schemeClr val="tx1">
                    <a:lumMod val="95000"/>
                    <a:lumOff val="5000"/>
                  </a:schemeClr>
                </a:solidFill>
              </a:rPr>
              <a:t>Es la capa superficial de la epidermis, formada por capas de células con queratina, es un factor de protección para la piel. Una vez que sus células mueren se desprenden por medio de la exfoliación. Su grosor varia según la parte del cuerpo en la que se encuentre.</a:t>
            </a:r>
            <a:endParaRPr lang="es-ES" sz="2000" dirty="0">
              <a:solidFill>
                <a:schemeClr val="tx1">
                  <a:lumMod val="95000"/>
                  <a:lumOff val="5000"/>
                </a:schemeClr>
              </a:solidFill>
            </a:endParaRPr>
          </a:p>
        </p:txBody>
      </p:sp>
      <p:pic>
        <p:nvPicPr>
          <p:cNvPr id="4" name="3 Imagen" descr="Skinlayers_(español).png"/>
          <p:cNvPicPr>
            <a:picLocks noChangeAspect="1"/>
          </p:cNvPicPr>
          <p:nvPr/>
        </p:nvPicPr>
        <p:blipFill>
          <a:blip r:embed="rId2"/>
          <a:stretch>
            <a:fillRect/>
          </a:stretch>
        </p:blipFill>
        <p:spPr>
          <a:xfrm>
            <a:off x="4274331" y="3171477"/>
            <a:ext cx="3643338" cy="3202476"/>
          </a:xfrm>
          <a:prstGeom prst="rect">
            <a:avLst/>
          </a:prstGeom>
        </p:spPr>
      </p:pic>
    </p:spTree>
    <p:extLst>
      <p:ext uri="{BB962C8B-B14F-4D97-AF65-F5344CB8AC3E}">
        <p14:creationId xmlns:p14="http://schemas.microsoft.com/office/powerpoint/2010/main" val="14367232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219700" y="355600"/>
            <a:ext cx="3276600" cy="6247864"/>
          </a:xfrm>
          <a:prstGeom prst="rect">
            <a:avLst/>
          </a:prstGeom>
          <a:noFill/>
        </p:spPr>
        <p:txBody>
          <a:bodyPr wrap="square" rtlCol="0">
            <a:spAutoFit/>
          </a:bodyPr>
          <a:lstStyle/>
          <a:p>
            <a:pPr algn="ctr"/>
            <a:r>
              <a:rPr lang="es-ES" sz="40000" dirty="0" smtClean="0">
                <a:solidFill>
                  <a:srgbClr val="7030A0"/>
                </a:solidFill>
                <a:latin typeface="Baskerville Old Face" panose="02020602080505020303" pitchFamily="18" charset="0"/>
              </a:rPr>
              <a:t>F</a:t>
            </a:r>
            <a:endParaRPr lang="es-ES" sz="40000" dirty="0">
              <a:solidFill>
                <a:srgbClr val="7030A0"/>
              </a:solidFill>
              <a:latin typeface="Baskerville Old Face" panose="02020602080505020303" pitchFamily="18" charset="0"/>
            </a:endParaRPr>
          </a:p>
        </p:txBody>
      </p:sp>
    </p:spTree>
    <p:extLst>
      <p:ext uri="{BB962C8B-B14F-4D97-AF65-F5344CB8AC3E}">
        <p14:creationId xmlns:p14="http://schemas.microsoft.com/office/powerpoint/2010/main" val="343478257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65125" y="658001"/>
            <a:ext cx="3259018" cy="1143000"/>
          </a:xfrm>
        </p:spPr>
        <p:txBody>
          <a:bodyPr>
            <a:noAutofit/>
          </a:bodyPr>
          <a:lstStyle/>
          <a:p>
            <a:pPr algn="ctr"/>
            <a:r>
              <a:rPr lang="es-ES" b="1" dirty="0" smtClean="0">
                <a:solidFill>
                  <a:srgbClr val="7030A0"/>
                </a:solidFill>
                <a:latin typeface="Batang" panose="02030600000101010101" pitchFamily="18" charset="-127"/>
                <a:ea typeface="Batang" panose="02030600000101010101" pitchFamily="18" charset="-127"/>
              </a:rPr>
              <a:t>FASCÍCULOS</a:t>
            </a:r>
            <a:endParaRPr lang="es-ES" b="1" dirty="0">
              <a:solidFill>
                <a:srgbClr val="7030A0"/>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4330967" y="1571604"/>
            <a:ext cx="4927334" cy="685792"/>
          </a:xfrm>
        </p:spPr>
        <p:txBody>
          <a:bodyPr>
            <a:normAutofit/>
          </a:bodyPr>
          <a:lstStyle/>
          <a:p>
            <a:pPr>
              <a:buNone/>
            </a:pPr>
            <a:r>
              <a:rPr lang="es-ES" sz="2000" dirty="0" smtClean="0">
                <a:solidFill>
                  <a:schemeClr val="tx1">
                    <a:lumMod val="95000"/>
                    <a:lumOff val="5000"/>
                  </a:schemeClr>
                </a:solidFill>
              </a:rPr>
              <a:t>Haz de fibras musculares o nerviosas</a:t>
            </a:r>
            <a:r>
              <a:rPr lang="es-ES" dirty="0" smtClean="0">
                <a:solidFill>
                  <a:schemeClr val="tx1">
                    <a:lumMod val="95000"/>
                    <a:lumOff val="5000"/>
                  </a:schemeClr>
                </a:solidFill>
              </a:rPr>
              <a:t>.</a:t>
            </a:r>
            <a:endParaRPr lang="es-ES" dirty="0">
              <a:solidFill>
                <a:schemeClr val="tx1">
                  <a:lumMod val="95000"/>
                  <a:lumOff val="5000"/>
                </a:schemeClr>
              </a:solidFill>
            </a:endParaRPr>
          </a:p>
        </p:txBody>
      </p:sp>
      <p:pic>
        <p:nvPicPr>
          <p:cNvPr id="4" name="3 Imagen" descr="fibra-muscular.png"/>
          <p:cNvPicPr>
            <a:picLocks noChangeAspect="1"/>
          </p:cNvPicPr>
          <p:nvPr/>
        </p:nvPicPr>
        <p:blipFill>
          <a:blip r:embed="rId2"/>
          <a:stretch>
            <a:fillRect/>
          </a:stretch>
        </p:blipFill>
        <p:spPr>
          <a:xfrm>
            <a:off x="4259115" y="2487606"/>
            <a:ext cx="5071038" cy="3857652"/>
          </a:xfrm>
          <a:prstGeom prst="rect">
            <a:avLst/>
          </a:prstGeom>
        </p:spPr>
      </p:pic>
    </p:spTree>
    <p:extLst>
      <p:ext uri="{BB962C8B-B14F-4D97-AF65-F5344CB8AC3E}">
        <p14:creationId xmlns:p14="http://schemas.microsoft.com/office/powerpoint/2010/main" val="310253993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09832" y="457201"/>
            <a:ext cx="5065897" cy="927099"/>
          </a:xfrm>
        </p:spPr>
        <p:txBody>
          <a:bodyPr>
            <a:noAutofit/>
          </a:bodyPr>
          <a:lstStyle/>
          <a:p>
            <a:pPr algn="ctr"/>
            <a:r>
              <a:rPr lang="es-ES" b="1" dirty="0" smtClean="0">
                <a:solidFill>
                  <a:srgbClr val="7030A0"/>
                </a:solidFill>
                <a:latin typeface="Batang" panose="02030600000101010101" pitchFamily="18" charset="-127"/>
                <a:ea typeface="Batang" panose="02030600000101010101" pitchFamily="18" charset="-127"/>
              </a:rPr>
              <a:t>FIBRAS AMIELÍNICAS</a:t>
            </a:r>
            <a:endParaRPr lang="es-ES" b="1" dirty="0">
              <a:solidFill>
                <a:srgbClr val="7030A0"/>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1061885" y="1790701"/>
            <a:ext cx="5910416" cy="2946400"/>
          </a:xfrm>
        </p:spPr>
        <p:txBody>
          <a:bodyPr>
            <a:noAutofit/>
          </a:bodyPr>
          <a:lstStyle/>
          <a:p>
            <a:pPr algn="just">
              <a:buNone/>
            </a:pPr>
            <a:r>
              <a:rPr lang="es-ES" sz="2000" dirty="0" smtClean="0"/>
              <a:t>    </a:t>
            </a:r>
            <a:r>
              <a:rPr lang="es-ES" sz="2000" dirty="0" smtClean="0">
                <a:solidFill>
                  <a:schemeClr val="tx1">
                    <a:lumMod val="95000"/>
                    <a:lumOff val="5000"/>
                  </a:schemeClr>
                </a:solidFill>
              </a:rPr>
              <a:t>Son </a:t>
            </a:r>
            <a:r>
              <a:rPr lang="es-ES" sz="2000" dirty="0">
                <a:solidFill>
                  <a:schemeClr val="tx1">
                    <a:lumMod val="95000"/>
                    <a:lumOff val="5000"/>
                  </a:schemeClr>
                </a:solidFill>
              </a:rPr>
              <a:t>aquellos axones que no </a:t>
            </a:r>
            <a:r>
              <a:rPr lang="es-ES" sz="2000" dirty="0" err="1">
                <a:solidFill>
                  <a:schemeClr val="tx1">
                    <a:lumMod val="95000"/>
                    <a:lumOff val="5000"/>
                  </a:schemeClr>
                </a:solidFill>
              </a:rPr>
              <a:t>estan</a:t>
            </a:r>
            <a:r>
              <a:rPr lang="es-ES" sz="2000" dirty="0">
                <a:solidFill>
                  <a:schemeClr val="tx1">
                    <a:lumMod val="95000"/>
                    <a:lumOff val="5000"/>
                  </a:schemeClr>
                </a:solidFill>
              </a:rPr>
              <a:t> recubiertos por mielina. Ello se debe a que las células de </a:t>
            </a:r>
            <a:r>
              <a:rPr lang="es-ES" sz="2000" dirty="0" err="1">
                <a:solidFill>
                  <a:schemeClr val="tx1">
                    <a:lumMod val="95000"/>
                    <a:lumOff val="5000"/>
                  </a:schemeClr>
                </a:solidFill>
              </a:rPr>
              <a:t>Schwann</a:t>
            </a:r>
            <a:r>
              <a:rPr lang="es-ES" sz="2000" dirty="0">
                <a:solidFill>
                  <a:schemeClr val="tx1">
                    <a:lumMod val="95000"/>
                    <a:lumOff val="5000"/>
                  </a:schemeClr>
                </a:solidFill>
              </a:rPr>
              <a:t> los rodean sólo parcialmente, permitiendo la entrada al líquido extracelular (no hay capas de membrana de la célula de </a:t>
            </a:r>
            <a:r>
              <a:rPr lang="es-ES" sz="2000" dirty="0" err="1">
                <a:solidFill>
                  <a:schemeClr val="tx1">
                    <a:lumMod val="95000"/>
                    <a:lumOff val="5000"/>
                  </a:schemeClr>
                </a:solidFill>
              </a:rPr>
              <a:t>Schwann</a:t>
            </a:r>
            <a:r>
              <a:rPr lang="es-ES" sz="2000" dirty="0">
                <a:solidFill>
                  <a:schemeClr val="tx1">
                    <a:lumMod val="95000"/>
                    <a:lumOff val="5000"/>
                  </a:schemeClr>
                </a:solidFill>
              </a:rPr>
              <a:t>).</a:t>
            </a:r>
            <a:br>
              <a:rPr lang="es-ES" sz="2000" dirty="0">
                <a:solidFill>
                  <a:schemeClr val="tx1">
                    <a:lumMod val="95000"/>
                    <a:lumOff val="5000"/>
                  </a:schemeClr>
                </a:solidFill>
              </a:rPr>
            </a:br>
            <a:r>
              <a:rPr lang="es-ES" sz="2000" dirty="0">
                <a:solidFill>
                  <a:schemeClr val="tx1">
                    <a:lumMod val="95000"/>
                    <a:lumOff val="5000"/>
                  </a:schemeClr>
                </a:solidFill>
              </a:rPr>
              <a:t>Por lo tanto, conducirán la información de forma diferente a las fibras </a:t>
            </a:r>
            <a:r>
              <a:rPr lang="es-ES" sz="2000" dirty="0" err="1">
                <a:solidFill>
                  <a:schemeClr val="tx1">
                    <a:lumMod val="95000"/>
                    <a:lumOff val="5000"/>
                  </a:schemeClr>
                </a:solidFill>
              </a:rPr>
              <a:t>mielínicas</a:t>
            </a:r>
            <a:r>
              <a:rPr lang="es-ES" sz="2000" dirty="0">
                <a:solidFill>
                  <a:schemeClr val="tx1">
                    <a:lumMod val="95000"/>
                    <a:lumOff val="5000"/>
                  </a:schemeClr>
                </a:solidFill>
              </a:rPr>
              <a:t>.</a:t>
            </a:r>
            <a:br>
              <a:rPr lang="es-ES" sz="2000" dirty="0">
                <a:solidFill>
                  <a:schemeClr val="tx1">
                    <a:lumMod val="95000"/>
                    <a:lumOff val="5000"/>
                  </a:schemeClr>
                </a:solidFill>
              </a:rPr>
            </a:br>
            <a:r>
              <a:rPr lang="es-ES" sz="2000" dirty="0">
                <a:solidFill>
                  <a:schemeClr val="tx1">
                    <a:lumMod val="95000"/>
                    <a:lumOff val="5000"/>
                  </a:schemeClr>
                </a:solidFill>
              </a:rPr>
              <a:t>En este caso, las células de </a:t>
            </a:r>
            <a:r>
              <a:rPr lang="es-ES" sz="2000" dirty="0" err="1">
                <a:solidFill>
                  <a:schemeClr val="tx1">
                    <a:lumMod val="95000"/>
                    <a:lumOff val="5000"/>
                  </a:schemeClr>
                </a:solidFill>
              </a:rPr>
              <a:t>Schwann</a:t>
            </a:r>
            <a:r>
              <a:rPr lang="es-ES" sz="2000" dirty="0">
                <a:solidFill>
                  <a:schemeClr val="tx1">
                    <a:lumMod val="95000"/>
                    <a:lumOff val="5000"/>
                  </a:schemeClr>
                </a:solidFill>
              </a:rPr>
              <a:t> protegen a los axones, pero no los </a:t>
            </a:r>
            <a:r>
              <a:rPr lang="es-ES" sz="2000" dirty="0" err="1">
                <a:solidFill>
                  <a:schemeClr val="tx1">
                    <a:lumMod val="95000"/>
                    <a:lumOff val="5000"/>
                  </a:schemeClr>
                </a:solidFill>
              </a:rPr>
              <a:t>aislan</a:t>
            </a:r>
            <a:r>
              <a:rPr lang="es-ES" sz="2000" dirty="0">
                <a:solidFill>
                  <a:schemeClr val="tx1">
                    <a:lumMod val="95000"/>
                    <a:lumOff val="5000"/>
                  </a:schemeClr>
                </a:solidFill>
              </a:rPr>
              <a:t>.</a:t>
            </a:r>
            <a:br>
              <a:rPr lang="es-ES" sz="2000" dirty="0">
                <a:solidFill>
                  <a:schemeClr val="tx1">
                    <a:lumMod val="95000"/>
                    <a:lumOff val="5000"/>
                  </a:schemeClr>
                </a:solidFill>
              </a:rPr>
            </a:br>
            <a:r>
              <a:rPr lang="es-ES" sz="2000" dirty="0">
                <a:solidFill>
                  <a:schemeClr val="tx1">
                    <a:lumMod val="95000"/>
                    <a:lumOff val="5000"/>
                  </a:schemeClr>
                </a:solidFill>
              </a:rPr>
              <a:t>Estas diferencias se deben a que hay zonas del cerebro que tardan más en desarrollarse (</a:t>
            </a:r>
            <a:r>
              <a:rPr lang="es-ES" sz="2000" dirty="0" err="1">
                <a:solidFill>
                  <a:schemeClr val="tx1">
                    <a:lumMod val="95000"/>
                    <a:lumOff val="5000"/>
                  </a:schemeClr>
                </a:solidFill>
              </a:rPr>
              <a:t>mielinizarse</a:t>
            </a:r>
            <a:r>
              <a:rPr lang="es-ES" sz="2000" dirty="0">
                <a:solidFill>
                  <a:schemeClr val="tx1">
                    <a:lumMod val="95000"/>
                    <a:lumOff val="5000"/>
                  </a:schemeClr>
                </a:solidFill>
              </a:rPr>
              <a:t>) </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2301" y="1882774"/>
            <a:ext cx="4811025" cy="3603625"/>
          </a:xfrm>
          <a:prstGeom prst="rect">
            <a:avLst/>
          </a:prstGeom>
        </p:spPr>
      </p:pic>
    </p:spTree>
    <p:extLst>
      <p:ext uri="{BB962C8B-B14F-4D97-AF65-F5344CB8AC3E}">
        <p14:creationId xmlns:p14="http://schemas.microsoft.com/office/powerpoint/2010/main" val="113525342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721196" y="561936"/>
            <a:ext cx="3216304" cy="1143000"/>
          </a:xfrm>
        </p:spPr>
        <p:txBody>
          <a:bodyPr>
            <a:normAutofit/>
          </a:bodyPr>
          <a:lstStyle/>
          <a:p>
            <a:pPr algn="ctr"/>
            <a:r>
              <a:rPr lang="es-ES" b="1" dirty="0" smtClean="0">
                <a:solidFill>
                  <a:srgbClr val="0070C0"/>
                </a:solidFill>
                <a:latin typeface="Batang" panose="02030600000101010101" pitchFamily="18" charset="-127"/>
                <a:ea typeface="Batang" panose="02030600000101010101" pitchFamily="18" charset="-127"/>
              </a:rPr>
              <a:t>ADIPOCITOS</a:t>
            </a:r>
            <a:endParaRPr lang="es-ES" b="1" dirty="0">
              <a:solidFill>
                <a:srgbClr val="0070C0"/>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2679700" y="2215337"/>
            <a:ext cx="3289300" cy="3548082"/>
          </a:xfrm>
        </p:spPr>
        <p:txBody>
          <a:bodyPr>
            <a:normAutofit/>
          </a:bodyPr>
          <a:lstStyle/>
          <a:p>
            <a:pPr algn="just">
              <a:buNone/>
            </a:pPr>
            <a:r>
              <a:rPr lang="es-ES" sz="2000" dirty="0" smtClean="0">
                <a:latin typeface="Batang" panose="02030600000101010101" pitchFamily="18" charset="-127"/>
                <a:ea typeface="Batang" panose="02030600000101010101" pitchFamily="18" charset="-127"/>
              </a:rPr>
              <a:t>	</a:t>
            </a:r>
            <a:r>
              <a:rPr lang="es-ES" sz="2000" dirty="0" smtClean="0">
                <a:solidFill>
                  <a:schemeClr val="tx1">
                    <a:lumMod val="95000"/>
                    <a:lumOff val="5000"/>
                  </a:schemeClr>
                </a:solidFill>
                <a:ea typeface="Batang" panose="02030600000101010101" pitchFamily="18" charset="-127"/>
                <a:cs typeface="Arial" panose="020B0604020202020204" pitchFamily="34" charset="0"/>
              </a:rPr>
              <a:t>Son </a:t>
            </a:r>
            <a:r>
              <a:rPr lang="es-ES" sz="2000" dirty="0">
                <a:solidFill>
                  <a:schemeClr val="tx1">
                    <a:lumMod val="95000"/>
                    <a:lumOff val="5000"/>
                  </a:schemeClr>
                </a:solidFill>
                <a:ea typeface="Batang" panose="02030600000101010101" pitchFamily="18" charset="-127"/>
                <a:cs typeface="Arial" panose="020B0604020202020204" pitchFamily="34" charset="0"/>
              </a:rPr>
              <a:t>las células que forman el tejido adiposo, presentan un contenido lipídico que forma el elemento constitutivo del tejido graso. Almacenan una gran cantidad de grasa</a:t>
            </a:r>
          </a:p>
          <a:p>
            <a:pPr>
              <a:buNone/>
            </a:pPr>
            <a:endParaRPr lang="es-ES" dirty="0"/>
          </a:p>
        </p:txBody>
      </p:sp>
      <p:pic>
        <p:nvPicPr>
          <p:cNvPr id="4" name="3 Imagen" descr="Adipocitos.jpg"/>
          <p:cNvPicPr>
            <a:picLocks noChangeAspect="1"/>
          </p:cNvPicPr>
          <p:nvPr/>
        </p:nvPicPr>
        <p:blipFill>
          <a:blip r:embed="rId2"/>
          <a:stretch>
            <a:fillRect/>
          </a:stretch>
        </p:blipFill>
        <p:spPr>
          <a:xfrm>
            <a:off x="7645389" y="2215337"/>
            <a:ext cx="3480313" cy="2714644"/>
          </a:xfrm>
          <a:prstGeom prst="rect">
            <a:avLst/>
          </a:prstGeom>
        </p:spPr>
      </p:pic>
    </p:spTree>
    <p:extLst>
      <p:ext uri="{BB962C8B-B14F-4D97-AF65-F5344CB8AC3E}">
        <p14:creationId xmlns:p14="http://schemas.microsoft.com/office/powerpoint/2010/main" val="301748572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11432" y="457201"/>
            <a:ext cx="5065897" cy="888999"/>
          </a:xfrm>
        </p:spPr>
        <p:txBody>
          <a:bodyPr>
            <a:noAutofit/>
          </a:bodyPr>
          <a:lstStyle/>
          <a:p>
            <a:pPr algn="ctr"/>
            <a:r>
              <a:rPr lang="es-ES" b="1" dirty="0" smtClean="0">
                <a:solidFill>
                  <a:srgbClr val="7030A0"/>
                </a:solidFill>
                <a:latin typeface="Batang" panose="02030600000101010101" pitchFamily="18" charset="-127"/>
                <a:ea typeface="Batang" panose="02030600000101010101" pitchFamily="18" charset="-127"/>
              </a:rPr>
              <a:t>FIBRAS COLÁGENAS</a:t>
            </a:r>
            <a:endParaRPr lang="es-ES" b="1" dirty="0">
              <a:solidFill>
                <a:srgbClr val="7030A0"/>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2108200" y="1600200"/>
            <a:ext cx="8262785" cy="1155699"/>
          </a:xfrm>
        </p:spPr>
        <p:txBody>
          <a:bodyPr>
            <a:normAutofit/>
          </a:bodyPr>
          <a:lstStyle/>
          <a:p>
            <a:pPr algn="just">
              <a:buNone/>
            </a:pPr>
            <a:r>
              <a:rPr lang="es-ES" sz="2000" dirty="0" smtClean="0"/>
              <a:t>     </a:t>
            </a:r>
            <a:r>
              <a:rPr lang="es-ES" sz="2000" dirty="0" smtClean="0">
                <a:solidFill>
                  <a:schemeClr val="tx1">
                    <a:lumMod val="95000"/>
                    <a:lumOff val="5000"/>
                  </a:schemeClr>
                </a:solidFill>
              </a:rPr>
              <a:t>Se </a:t>
            </a:r>
            <a:r>
              <a:rPr lang="es-ES" sz="2000" dirty="0">
                <a:solidFill>
                  <a:schemeClr val="tx1">
                    <a:lumMod val="95000"/>
                    <a:lumOff val="5000"/>
                  </a:schemeClr>
                </a:solidFill>
              </a:rPr>
              <a:t>encuentran en todos los animales. Son secretadas por las células del tejido conjuntivo como los fibroblastos, así como por otros tipos celulares.</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5352" y="3009899"/>
            <a:ext cx="4538056" cy="2854325"/>
          </a:xfrm>
          <a:prstGeom prst="rect">
            <a:avLst/>
          </a:prstGeom>
        </p:spPr>
      </p:pic>
    </p:spTree>
    <p:extLst>
      <p:ext uri="{BB962C8B-B14F-4D97-AF65-F5344CB8AC3E}">
        <p14:creationId xmlns:p14="http://schemas.microsoft.com/office/powerpoint/2010/main" val="146958178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11433" y="457201"/>
            <a:ext cx="4689504" cy="1143000"/>
          </a:xfrm>
        </p:spPr>
        <p:txBody>
          <a:bodyPr>
            <a:noAutofit/>
          </a:bodyPr>
          <a:lstStyle/>
          <a:p>
            <a:pPr algn="ctr"/>
            <a:r>
              <a:rPr lang="es-ES" b="1" dirty="0" smtClean="0">
                <a:solidFill>
                  <a:srgbClr val="7030A0"/>
                </a:solidFill>
                <a:latin typeface="Batang" panose="02030600000101010101" pitchFamily="18" charset="-127"/>
                <a:ea typeface="Batang" panose="02030600000101010101" pitchFamily="18" charset="-127"/>
              </a:rPr>
              <a:t>FIBRAS ELÁSTICAS</a:t>
            </a:r>
            <a:endParaRPr lang="es-ES" b="1" dirty="0">
              <a:solidFill>
                <a:srgbClr val="7030A0"/>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2141384" y="1600200"/>
            <a:ext cx="8615515" cy="1854199"/>
          </a:xfrm>
        </p:spPr>
        <p:txBody>
          <a:bodyPr>
            <a:normAutofit lnSpcReduction="10000"/>
          </a:bodyPr>
          <a:lstStyle/>
          <a:p>
            <a:pPr algn="just">
              <a:buNone/>
            </a:pPr>
            <a:r>
              <a:rPr lang="es-ES" sz="2000" dirty="0" smtClean="0">
                <a:solidFill>
                  <a:schemeClr val="tx1">
                    <a:lumMod val="95000"/>
                    <a:lumOff val="5000"/>
                  </a:schemeClr>
                </a:solidFill>
              </a:rPr>
              <a:t>	Las </a:t>
            </a:r>
            <a:r>
              <a:rPr lang="es-ES" sz="2000" dirty="0">
                <a:solidFill>
                  <a:schemeClr val="tx1">
                    <a:lumMod val="95000"/>
                    <a:lumOff val="5000"/>
                  </a:schemeClr>
                </a:solidFill>
              </a:rPr>
              <a:t>fibras elásticas son paquetes de proteínas (elastina) que se encuentran en la matriz extracelular del tejido conectivo y son producidas por los fibroblastos y las células del músculo liso en las arterias. Estas fibras pueden estirarse hasta 1.5 veces su longitud, y se ciñen a su longitud original cuando está relajado. Las fibras elásticas son la elastina, </a:t>
            </a:r>
            <a:r>
              <a:rPr lang="es-ES" sz="2000" dirty="0" err="1">
                <a:solidFill>
                  <a:schemeClr val="tx1">
                    <a:lumMod val="95000"/>
                    <a:lumOff val="5000"/>
                  </a:schemeClr>
                </a:solidFill>
              </a:rPr>
              <a:t>elaunin</a:t>
            </a:r>
            <a:r>
              <a:rPr lang="es-ES" sz="2000" dirty="0">
                <a:solidFill>
                  <a:schemeClr val="tx1">
                    <a:lumMod val="95000"/>
                    <a:lumOff val="5000"/>
                  </a:schemeClr>
                </a:solidFill>
              </a:rPr>
              <a:t> y </a:t>
            </a:r>
            <a:r>
              <a:rPr lang="es-ES" sz="2000" dirty="0" err="1">
                <a:solidFill>
                  <a:schemeClr val="tx1">
                    <a:lumMod val="95000"/>
                    <a:lumOff val="5000"/>
                  </a:schemeClr>
                </a:solidFill>
              </a:rPr>
              <a:t>oxitalán</a:t>
            </a:r>
            <a:r>
              <a:rPr lang="es-ES" sz="2000" dirty="0">
                <a:solidFill>
                  <a:schemeClr val="tx1">
                    <a:lumMod val="95000"/>
                    <a:lumOff val="5000"/>
                  </a:schemeClr>
                </a:solidFill>
              </a:rPr>
              <a:t>.</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484" y="3544887"/>
            <a:ext cx="3251151" cy="2435225"/>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1755" y="3752850"/>
            <a:ext cx="2912684" cy="1998662"/>
          </a:xfrm>
          <a:prstGeom prst="rect">
            <a:avLst/>
          </a:prstGeom>
        </p:spPr>
      </p:pic>
    </p:spTree>
    <p:extLst>
      <p:ext uri="{BB962C8B-B14F-4D97-AF65-F5344CB8AC3E}">
        <p14:creationId xmlns:p14="http://schemas.microsoft.com/office/powerpoint/2010/main" val="175560140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11433" y="457201"/>
            <a:ext cx="4689504" cy="1143000"/>
          </a:xfrm>
        </p:spPr>
        <p:txBody>
          <a:bodyPr>
            <a:noAutofit/>
          </a:bodyPr>
          <a:lstStyle/>
          <a:p>
            <a:pPr algn="ctr"/>
            <a:r>
              <a:rPr lang="es-ES" b="1" dirty="0" smtClean="0">
                <a:solidFill>
                  <a:srgbClr val="7030A0"/>
                </a:solidFill>
                <a:latin typeface="Batang" panose="02030600000101010101" pitchFamily="18" charset="-127"/>
                <a:ea typeface="Batang" panose="02030600000101010101" pitchFamily="18" charset="-127"/>
              </a:rPr>
              <a:t>FIBRAS MIELÍNICAS</a:t>
            </a:r>
            <a:endParaRPr lang="es-ES" b="1" dirty="0">
              <a:solidFill>
                <a:srgbClr val="7030A0"/>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2141384" y="1600200"/>
            <a:ext cx="8590115" cy="2247899"/>
          </a:xfrm>
        </p:spPr>
        <p:txBody>
          <a:bodyPr>
            <a:normAutofit/>
          </a:bodyPr>
          <a:lstStyle/>
          <a:p>
            <a:pPr algn="just">
              <a:buNone/>
            </a:pPr>
            <a:r>
              <a:rPr lang="es-ES" sz="2000" dirty="0" smtClean="0"/>
              <a:t>	</a:t>
            </a:r>
            <a:r>
              <a:rPr lang="es-ES" sz="2000" dirty="0" smtClean="0">
                <a:solidFill>
                  <a:schemeClr val="tx1">
                    <a:lumMod val="95000"/>
                    <a:lumOff val="5000"/>
                  </a:schemeClr>
                </a:solidFill>
              </a:rPr>
              <a:t>Los </a:t>
            </a:r>
            <a:r>
              <a:rPr lang="es-ES" sz="2000" dirty="0">
                <a:solidFill>
                  <a:schemeClr val="tx1">
                    <a:lumMod val="95000"/>
                    <a:lumOff val="5000"/>
                  </a:schemeClr>
                </a:solidFill>
              </a:rPr>
              <a:t>axones </a:t>
            </a:r>
            <a:r>
              <a:rPr lang="es-ES" sz="2000" dirty="0" err="1">
                <a:solidFill>
                  <a:schemeClr val="tx1">
                    <a:lumMod val="95000"/>
                    <a:lumOff val="5000"/>
                  </a:schemeClr>
                </a:solidFill>
              </a:rPr>
              <a:t>mielínicos</a:t>
            </a:r>
            <a:r>
              <a:rPr lang="es-ES" sz="2000" dirty="0">
                <a:solidFill>
                  <a:schemeClr val="tx1">
                    <a:lumMod val="95000"/>
                    <a:lumOff val="5000"/>
                  </a:schemeClr>
                </a:solidFill>
              </a:rPr>
              <a:t> son aquellos que están recubiertos por una envoltura de un material de tipo graso llamado </a:t>
            </a:r>
            <a:r>
              <a:rPr lang="es-ES" sz="2000" dirty="0" err="1">
                <a:solidFill>
                  <a:schemeClr val="tx1">
                    <a:lumMod val="95000"/>
                    <a:lumOff val="5000"/>
                  </a:schemeClr>
                </a:solidFill>
              </a:rPr>
              <a:t>mielina.</a:t>
            </a:r>
            <a:r>
              <a:rPr lang="es-ES" sz="2000" dirty="0" err="1" smtClean="0">
                <a:solidFill>
                  <a:schemeClr val="tx1">
                    <a:lumMod val="95000"/>
                    <a:lumOff val="5000"/>
                  </a:schemeClr>
                </a:solidFill>
              </a:rPr>
              <a:t>La</a:t>
            </a:r>
            <a:r>
              <a:rPr lang="es-ES" sz="2000" dirty="0" smtClean="0">
                <a:solidFill>
                  <a:schemeClr val="tx1">
                    <a:lumMod val="95000"/>
                    <a:lumOff val="5000"/>
                  </a:schemeClr>
                </a:solidFill>
              </a:rPr>
              <a:t> </a:t>
            </a:r>
            <a:r>
              <a:rPr lang="es-ES" sz="2000" dirty="0">
                <a:solidFill>
                  <a:schemeClr val="tx1">
                    <a:lumMod val="95000"/>
                    <a:lumOff val="5000"/>
                  </a:schemeClr>
                </a:solidFill>
              </a:rPr>
              <a:t>envoltura de mielina recibe el nombre de "vaina de mielina".</a:t>
            </a:r>
            <a:br>
              <a:rPr lang="es-ES" sz="2000" dirty="0">
                <a:solidFill>
                  <a:schemeClr val="tx1">
                    <a:lumMod val="95000"/>
                    <a:lumOff val="5000"/>
                  </a:schemeClr>
                </a:solidFill>
              </a:rPr>
            </a:br>
            <a:r>
              <a:rPr lang="es-ES" sz="2000" dirty="0">
                <a:solidFill>
                  <a:schemeClr val="tx1">
                    <a:lumMod val="95000"/>
                    <a:lumOff val="5000"/>
                  </a:schemeClr>
                </a:solidFill>
              </a:rPr>
              <a:t>Al ser un material graso, la mielina no conduce la corriente eléctrica: es aislante. De esta manera el axón queda aislado eléctricamente del líquido extracelular.</a:t>
            </a:r>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622" t="-920" r="622" b="31053"/>
          <a:stretch/>
        </p:blipFill>
        <p:spPr>
          <a:xfrm>
            <a:off x="3722364" y="3454399"/>
            <a:ext cx="5943901" cy="3162301"/>
          </a:xfrm>
          <a:prstGeom prst="rect">
            <a:avLst/>
          </a:prstGeom>
        </p:spPr>
      </p:pic>
    </p:spTree>
    <p:extLst>
      <p:ext uri="{BB962C8B-B14F-4D97-AF65-F5344CB8AC3E}">
        <p14:creationId xmlns:p14="http://schemas.microsoft.com/office/powerpoint/2010/main" val="415823416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42356" y="772321"/>
            <a:ext cx="5346867" cy="723899"/>
          </a:xfrm>
        </p:spPr>
        <p:txBody>
          <a:bodyPr>
            <a:noAutofit/>
          </a:bodyPr>
          <a:lstStyle/>
          <a:p>
            <a:pPr algn="ctr"/>
            <a:r>
              <a:rPr lang="es-ES" b="1" dirty="0" smtClean="0">
                <a:solidFill>
                  <a:srgbClr val="7030A0"/>
                </a:solidFill>
                <a:latin typeface="Batang" panose="02030600000101010101" pitchFamily="18" charset="-127"/>
                <a:ea typeface="Batang" panose="02030600000101010101" pitchFamily="18" charset="-127"/>
              </a:rPr>
              <a:t>FIBRAS MUSCULARES</a:t>
            </a:r>
            <a:endParaRPr lang="es-ES" b="1" dirty="0">
              <a:solidFill>
                <a:srgbClr val="7030A0"/>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2141384" y="1600201"/>
            <a:ext cx="8348815" cy="1092200"/>
          </a:xfrm>
        </p:spPr>
        <p:txBody>
          <a:bodyPr>
            <a:normAutofit/>
          </a:bodyPr>
          <a:lstStyle/>
          <a:p>
            <a:pPr algn="ctr">
              <a:buNone/>
            </a:pPr>
            <a:r>
              <a:rPr lang="es-ES" sz="2000" dirty="0" smtClean="0">
                <a:solidFill>
                  <a:schemeClr val="tx1">
                    <a:lumMod val="95000"/>
                    <a:lumOff val="5000"/>
                  </a:schemeClr>
                </a:solidFill>
              </a:rPr>
              <a:t>Cada </a:t>
            </a:r>
            <a:r>
              <a:rPr lang="es-ES" sz="2000" dirty="0">
                <a:solidFill>
                  <a:schemeClr val="tx1">
                    <a:lumMod val="95000"/>
                    <a:lumOff val="5000"/>
                  </a:schemeClr>
                </a:solidFill>
              </a:rPr>
              <a:t>una de las células contráctiles que forman el tejido muscular: pueden ser estiradas y lisas. </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8223" y="2532062"/>
            <a:ext cx="5435135" cy="3932238"/>
          </a:xfrm>
          <a:prstGeom prst="rect">
            <a:avLst/>
          </a:prstGeom>
        </p:spPr>
      </p:pic>
    </p:spTree>
    <p:extLst>
      <p:ext uri="{BB962C8B-B14F-4D97-AF65-F5344CB8AC3E}">
        <p14:creationId xmlns:p14="http://schemas.microsoft.com/office/powerpoint/2010/main" val="97234656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11433" y="457201"/>
            <a:ext cx="4689504" cy="1143000"/>
          </a:xfrm>
        </p:spPr>
        <p:txBody>
          <a:bodyPr>
            <a:noAutofit/>
          </a:bodyPr>
          <a:lstStyle/>
          <a:p>
            <a:pPr algn="ctr"/>
            <a:r>
              <a:rPr lang="es-ES" b="1" dirty="0" smtClean="0">
                <a:solidFill>
                  <a:srgbClr val="7030A0"/>
                </a:solidFill>
                <a:latin typeface="Batang" panose="02030600000101010101" pitchFamily="18" charset="-127"/>
                <a:ea typeface="Batang" panose="02030600000101010101" pitchFamily="18" charset="-127"/>
              </a:rPr>
              <a:t>FIBRAS NERVIOSAS</a:t>
            </a:r>
            <a:endParaRPr lang="es-ES" b="1" dirty="0">
              <a:solidFill>
                <a:srgbClr val="7030A0"/>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2141385" y="1600201"/>
            <a:ext cx="8229600" cy="685792"/>
          </a:xfrm>
        </p:spPr>
        <p:txBody>
          <a:bodyPr>
            <a:normAutofit/>
          </a:bodyPr>
          <a:lstStyle/>
          <a:p>
            <a:pPr algn="ctr">
              <a:buNone/>
            </a:pPr>
            <a:r>
              <a:rPr lang="es-ES" sz="2000" dirty="0" smtClean="0">
                <a:solidFill>
                  <a:schemeClr val="tx1">
                    <a:lumMod val="95000"/>
                    <a:lumOff val="5000"/>
                  </a:schemeClr>
                </a:solidFill>
              </a:rPr>
              <a:t>Es el conjunto del axón y de su envoltura.</a:t>
            </a:r>
            <a:endParaRPr lang="es-ES" sz="2000" dirty="0">
              <a:solidFill>
                <a:schemeClr val="tx1">
                  <a:lumMod val="95000"/>
                  <a:lumOff val="5000"/>
                </a:schemeClr>
              </a:solidFill>
            </a:endParaRPr>
          </a:p>
        </p:txBody>
      </p:sp>
      <p:pic>
        <p:nvPicPr>
          <p:cNvPr id="4" name="3 Imagen" descr="1061_nervio2.jpg"/>
          <p:cNvPicPr>
            <a:picLocks noChangeAspect="1"/>
          </p:cNvPicPr>
          <p:nvPr/>
        </p:nvPicPr>
        <p:blipFill>
          <a:blip r:embed="rId2"/>
          <a:stretch>
            <a:fillRect/>
          </a:stretch>
        </p:blipFill>
        <p:spPr>
          <a:xfrm>
            <a:off x="3535040" y="2314590"/>
            <a:ext cx="5442290" cy="3228991"/>
          </a:xfrm>
          <a:prstGeom prst="rect">
            <a:avLst/>
          </a:prstGeom>
        </p:spPr>
      </p:pic>
    </p:spTree>
    <p:extLst>
      <p:ext uri="{BB962C8B-B14F-4D97-AF65-F5344CB8AC3E}">
        <p14:creationId xmlns:p14="http://schemas.microsoft.com/office/powerpoint/2010/main" val="343398655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42356" y="772321"/>
            <a:ext cx="5346867" cy="723899"/>
          </a:xfrm>
        </p:spPr>
        <p:txBody>
          <a:bodyPr>
            <a:noAutofit/>
          </a:bodyPr>
          <a:lstStyle/>
          <a:p>
            <a:pPr algn="ctr"/>
            <a:r>
              <a:rPr lang="es-ES" b="1" dirty="0" smtClean="0">
                <a:solidFill>
                  <a:srgbClr val="7030A0"/>
                </a:solidFill>
                <a:latin typeface="Batang" panose="02030600000101010101" pitchFamily="18" charset="-127"/>
                <a:ea typeface="Batang" panose="02030600000101010101" pitchFamily="18" charset="-127"/>
              </a:rPr>
              <a:t>FIBRAS RETICULARES</a:t>
            </a:r>
            <a:endParaRPr lang="es-ES" b="1" dirty="0">
              <a:solidFill>
                <a:srgbClr val="7030A0"/>
              </a:solidFill>
              <a:latin typeface="Batang" panose="02030600000101010101" pitchFamily="18" charset="-127"/>
              <a:ea typeface="Batang" panose="02030600000101010101" pitchFamily="18" charset="-127"/>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2294" y="1651486"/>
            <a:ext cx="3080829" cy="4128947"/>
          </a:xfrm>
        </p:spPr>
      </p:pic>
      <p:sp>
        <p:nvSpPr>
          <p:cNvPr id="6" name="CuadroTexto 5"/>
          <p:cNvSpPr txBox="1"/>
          <p:nvPr/>
        </p:nvSpPr>
        <p:spPr>
          <a:xfrm>
            <a:off x="6553200" y="2146300"/>
            <a:ext cx="3632200" cy="3139321"/>
          </a:xfrm>
          <a:prstGeom prst="rect">
            <a:avLst/>
          </a:prstGeom>
          <a:noFill/>
        </p:spPr>
        <p:txBody>
          <a:bodyPr wrap="square" rtlCol="0">
            <a:spAutoFit/>
          </a:bodyPr>
          <a:lstStyle/>
          <a:p>
            <a:pPr algn="just"/>
            <a:r>
              <a:rPr lang="es-ES" dirty="0" smtClean="0">
                <a:solidFill>
                  <a:schemeClr val="tx1">
                    <a:lumMod val="95000"/>
                    <a:lumOff val="5000"/>
                  </a:schemeClr>
                </a:solidFill>
              </a:rPr>
              <a:t>Tipo </a:t>
            </a:r>
            <a:r>
              <a:rPr lang="es-ES" dirty="0">
                <a:solidFill>
                  <a:schemeClr val="tx1">
                    <a:lumMod val="95000"/>
                    <a:lumOff val="5000"/>
                  </a:schemeClr>
                </a:solidFill>
              </a:rPr>
              <a:t>de fibra en el tejido conectivo compuesto por colágeno de tipo III secretada por las células reticulares. Las fibras reticulares reticular para formar una fina malla. Esta red actúa como una malla de soporte en los tejidos blandos, tales como el hígado, la médula ósea, y los tejidos y órganos del sistema linfático.</a:t>
            </a:r>
          </a:p>
        </p:txBody>
      </p:sp>
    </p:spTree>
    <p:extLst>
      <p:ext uri="{BB962C8B-B14F-4D97-AF65-F5344CB8AC3E}">
        <p14:creationId xmlns:p14="http://schemas.microsoft.com/office/powerpoint/2010/main" val="75746068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52596" y="428604"/>
            <a:ext cx="8229600" cy="1143000"/>
          </a:xfrm>
        </p:spPr>
        <p:txBody>
          <a:bodyPr/>
          <a:lstStyle/>
          <a:p>
            <a:pPr algn="ctr"/>
            <a:r>
              <a:rPr lang="es-ES" b="1" dirty="0" smtClean="0">
                <a:solidFill>
                  <a:srgbClr val="7030A0"/>
                </a:solidFill>
                <a:latin typeface="Batang" panose="02030600000101010101" pitchFamily="18" charset="-127"/>
                <a:ea typeface="Batang" panose="02030600000101010101" pitchFamily="18" charset="-127"/>
              </a:rPr>
              <a:t>FIBROBLASTOS</a:t>
            </a:r>
            <a:endParaRPr lang="es-ES" b="1" dirty="0">
              <a:solidFill>
                <a:srgbClr val="7030A0"/>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1981200" y="1600201"/>
            <a:ext cx="8229600" cy="2257428"/>
          </a:xfrm>
        </p:spPr>
        <p:txBody>
          <a:bodyPr>
            <a:normAutofit/>
          </a:bodyPr>
          <a:lstStyle/>
          <a:p>
            <a:pPr algn="just">
              <a:buNone/>
            </a:pPr>
            <a:r>
              <a:rPr lang="es-ES" sz="2000" dirty="0" smtClean="0"/>
              <a:t>	</a:t>
            </a:r>
            <a:r>
              <a:rPr lang="es-ES" sz="2000" dirty="0" smtClean="0">
                <a:solidFill>
                  <a:schemeClr val="tx1">
                    <a:lumMod val="95000"/>
                    <a:lumOff val="5000"/>
                  </a:schemeClr>
                </a:solidFill>
              </a:rPr>
              <a:t>Tejido conjuntivo. Se encarga de la síntesis y mantenimiento de la matriz extracelular, además de participar en el proceso de cicatrización. </a:t>
            </a:r>
            <a:r>
              <a:rPr lang="es-ES" sz="2000" dirty="0">
                <a:solidFill>
                  <a:schemeClr val="tx1">
                    <a:lumMod val="95000"/>
                    <a:lumOff val="5000"/>
                  </a:schemeClr>
                </a:solidFill>
              </a:rPr>
              <a:t>P</a:t>
            </a:r>
            <a:r>
              <a:rPr lang="es-ES" sz="2000" dirty="0" smtClean="0">
                <a:solidFill>
                  <a:schemeClr val="tx1">
                    <a:lumMod val="95000"/>
                    <a:lumOff val="5000"/>
                  </a:schemeClr>
                </a:solidFill>
              </a:rPr>
              <a:t>resenta </a:t>
            </a:r>
            <a:r>
              <a:rPr lang="es-ES" sz="2000" dirty="0">
                <a:solidFill>
                  <a:schemeClr val="tx1">
                    <a:lumMod val="95000"/>
                    <a:lumOff val="5000"/>
                  </a:schemeClr>
                </a:solidFill>
              </a:rPr>
              <a:t>gran capacidad para diferenciarse dando lugar a otros tipos celulares más especializados del tejido conjuntivo.</a:t>
            </a:r>
          </a:p>
        </p:txBody>
      </p:sp>
      <p:pic>
        <p:nvPicPr>
          <p:cNvPr id="4" name="3 Imagen" descr="Dscn35442++.jpg"/>
          <p:cNvPicPr>
            <a:picLocks noChangeAspect="1"/>
          </p:cNvPicPr>
          <p:nvPr/>
        </p:nvPicPr>
        <p:blipFill>
          <a:blip r:embed="rId2"/>
          <a:stretch>
            <a:fillRect/>
          </a:stretch>
        </p:blipFill>
        <p:spPr>
          <a:xfrm>
            <a:off x="4299103" y="3595690"/>
            <a:ext cx="3593794" cy="2695346"/>
          </a:xfrm>
          <a:prstGeom prst="rect">
            <a:avLst/>
          </a:prstGeom>
        </p:spPr>
      </p:pic>
    </p:spTree>
    <p:extLst>
      <p:ext uri="{BB962C8B-B14F-4D97-AF65-F5344CB8AC3E}">
        <p14:creationId xmlns:p14="http://schemas.microsoft.com/office/powerpoint/2010/main" val="303819034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52596" y="428604"/>
            <a:ext cx="8229600" cy="1143000"/>
          </a:xfrm>
        </p:spPr>
        <p:txBody>
          <a:bodyPr/>
          <a:lstStyle/>
          <a:p>
            <a:pPr algn="ctr"/>
            <a:r>
              <a:rPr lang="es-ES" b="1" dirty="0" smtClean="0">
                <a:solidFill>
                  <a:srgbClr val="7030A0"/>
                </a:solidFill>
                <a:latin typeface="Batang" panose="02030600000101010101" pitchFamily="18" charset="-127"/>
                <a:ea typeface="Batang" panose="02030600000101010101" pitchFamily="18" charset="-127"/>
              </a:rPr>
              <a:t>FIBROCITOS</a:t>
            </a:r>
            <a:endParaRPr lang="es-ES" b="1" dirty="0">
              <a:solidFill>
                <a:srgbClr val="7030A0"/>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6067396" y="1571604"/>
            <a:ext cx="5235604" cy="4737100"/>
          </a:xfrm>
        </p:spPr>
        <p:txBody>
          <a:bodyPr>
            <a:noAutofit/>
          </a:bodyPr>
          <a:lstStyle/>
          <a:p>
            <a:pPr algn="just">
              <a:buNone/>
            </a:pPr>
            <a:r>
              <a:rPr lang="es-ES" sz="2000" dirty="0" smtClean="0">
                <a:solidFill>
                  <a:schemeClr val="tx1"/>
                </a:solidFill>
              </a:rPr>
              <a:t>	</a:t>
            </a:r>
            <a:r>
              <a:rPr lang="es-ES" sz="2000" dirty="0">
                <a:solidFill>
                  <a:schemeClr val="tx1">
                    <a:lumMod val="95000"/>
                    <a:lumOff val="5000"/>
                  </a:schemeClr>
                </a:solidFill>
              </a:rPr>
              <a:t>Cuando el </a:t>
            </a:r>
            <a:r>
              <a:rPr lang="es-ES" sz="2000" dirty="0" smtClean="0">
                <a:solidFill>
                  <a:schemeClr val="tx1">
                    <a:lumMod val="95000"/>
                    <a:lumOff val="5000"/>
                  </a:schemeClr>
                </a:solidFill>
              </a:rPr>
              <a:t>fibroblasto </a:t>
            </a:r>
            <a:r>
              <a:rPr lang="es-ES" sz="2000" dirty="0">
                <a:solidFill>
                  <a:schemeClr val="tx1">
                    <a:lumMod val="95000"/>
                    <a:lumOff val="5000"/>
                  </a:schemeClr>
                </a:solidFill>
              </a:rPr>
              <a:t>disminuye su actividad, se lo denomina fibrocito. Éstos son incapaces de dividirse y, por ello, la restitución del </a:t>
            </a:r>
            <a:r>
              <a:rPr lang="es-ES" sz="2000" dirty="0" smtClean="0">
                <a:solidFill>
                  <a:schemeClr val="tx1">
                    <a:lumMod val="95000"/>
                    <a:lumOff val="5000"/>
                  </a:schemeClr>
                </a:solidFill>
              </a:rPr>
              <a:t>tejido conectivo se </a:t>
            </a:r>
            <a:r>
              <a:rPr lang="es-ES" sz="2000" dirty="0">
                <a:solidFill>
                  <a:schemeClr val="tx1">
                    <a:lumMod val="95000"/>
                    <a:lumOff val="5000"/>
                  </a:schemeClr>
                </a:solidFill>
              </a:rPr>
              <a:t>efectúa mediante el crecimiento de jóvenes fibroblastos</a:t>
            </a:r>
            <a:r>
              <a:rPr lang="es-ES" sz="2000" dirty="0" smtClean="0">
                <a:solidFill>
                  <a:schemeClr val="tx1">
                    <a:lumMod val="95000"/>
                    <a:lumOff val="5000"/>
                  </a:schemeClr>
                </a:solidFill>
              </a:rPr>
              <a:t>. los </a:t>
            </a:r>
            <a:r>
              <a:rPr lang="es-ES" sz="2000" dirty="0">
                <a:solidFill>
                  <a:schemeClr val="tx1">
                    <a:lumMod val="95000"/>
                    <a:lumOff val="5000"/>
                  </a:schemeClr>
                </a:solidFill>
              </a:rPr>
              <a:t>fibrocitos son células con una secreción relativamente baja, aunque no son inactivas, ya que mantienen, en parte, la composición de la matriz extracelular. Los fibrocitos son fusiformes con pocas prolongaciones, núcleo celular pequeño, alargado y más denso que el de los fibroblastos.</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5546" y="2540000"/>
            <a:ext cx="3371850" cy="2247900"/>
          </a:xfrm>
          <a:prstGeom prst="rect">
            <a:avLst/>
          </a:prstGeom>
        </p:spPr>
      </p:pic>
    </p:spTree>
    <p:extLst>
      <p:ext uri="{BB962C8B-B14F-4D97-AF65-F5344CB8AC3E}">
        <p14:creationId xmlns:p14="http://schemas.microsoft.com/office/powerpoint/2010/main" val="252868018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219700" y="355600"/>
            <a:ext cx="3276600" cy="6247864"/>
          </a:xfrm>
          <a:prstGeom prst="rect">
            <a:avLst/>
          </a:prstGeom>
          <a:noFill/>
        </p:spPr>
        <p:txBody>
          <a:bodyPr wrap="square" rtlCol="0">
            <a:spAutoFit/>
          </a:bodyPr>
          <a:lstStyle/>
          <a:p>
            <a:pPr algn="ctr"/>
            <a:r>
              <a:rPr lang="es-ES" sz="40000" dirty="0">
                <a:solidFill>
                  <a:srgbClr val="FF66CC"/>
                </a:solidFill>
                <a:latin typeface="Baskerville Old Face" panose="02020602080505020303" pitchFamily="18" charset="0"/>
              </a:rPr>
              <a:t>G</a:t>
            </a:r>
          </a:p>
        </p:txBody>
      </p:sp>
    </p:spTree>
    <p:extLst>
      <p:ext uri="{BB962C8B-B14F-4D97-AF65-F5344CB8AC3E}">
        <p14:creationId xmlns:p14="http://schemas.microsoft.com/office/powerpoint/2010/main" val="164525462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52596" y="428604"/>
            <a:ext cx="8229600" cy="1143000"/>
          </a:xfrm>
        </p:spPr>
        <p:txBody>
          <a:bodyPr/>
          <a:lstStyle/>
          <a:p>
            <a:pPr algn="ctr"/>
            <a:r>
              <a:rPr lang="es-ES" b="1" dirty="0" smtClean="0">
                <a:solidFill>
                  <a:srgbClr val="FF66CC"/>
                </a:solidFill>
                <a:latin typeface="Batang" panose="02030600000101010101" pitchFamily="18" charset="-127"/>
                <a:ea typeface="Batang" panose="02030600000101010101" pitchFamily="18" charset="-127"/>
              </a:rPr>
              <a:t>GLÁNDULAS</a:t>
            </a:r>
            <a:endParaRPr lang="es-ES" b="1" dirty="0">
              <a:solidFill>
                <a:srgbClr val="FF66CC"/>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2025592" y="1571604"/>
            <a:ext cx="8156604" cy="1616096"/>
          </a:xfrm>
        </p:spPr>
        <p:txBody>
          <a:bodyPr>
            <a:noAutofit/>
          </a:bodyPr>
          <a:lstStyle/>
          <a:p>
            <a:pPr marL="0" indent="0" algn="just">
              <a:buNone/>
            </a:pPr>
            <a:r>
              <a:rPr lang="es-ES" sz="2000" dirty="0">
                <a:solidFill>
                  <a:schemeClr val="tx1">
                    <a:lumMod val="95000"/>
                    <a:lumOff val="5000"/>
                  </a:schemeClr>
                </a:solidFill>
              </a:rPr>
              <a:t>E</a:t>
            </a:r>
            <a:r>
              <a:rPr lang="es-ES" sz="2000" dirty="0" smtClean="0">
                <a:solidFill>
                  <a:schemeClr val="tx1">
                    <a:lumMod val="95000"/>
                    <a:lumOff val="5000"/>
                  </a:schemeClr>
                </a:solidFill>
              </a:rPr>
              <a:t>s </a:t>
            </a:r>
            <a:r>
              <a:rPr lang="es-ES" sz="2000" dirty="0">
                <a:solidFill>
                  <a:schemeClr val="tx1">
                    <a:lumMod val="95000"/>
                    <a:lumOff val="5000"/>
                  </a:schemeClr>
                </a:solidFill>
              </a:rPr>
              <a:t>un conjunto de células cuya función es sintetizar sustancias químicas, como las hormonas, para liberarlas, a menudo en la corriente sanguínea y en el interior de una cavidad corporal o su superficie exterior.</a:t>
            </a:r>
          </a:p>
          <a:p>
            <a:pPr marL="0" indent="0" algn="just">
              <a:buNone/>
            </a:pPr>
            <a:endParaRPr lang="es-ES" sz="2000" dirty="0">
              <a:solidFill>
                <a:schemeClr val="tx1"/>
              </a:solidFill>
            </a:endParaRP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7693" y="3187700"/>
            <a:ext cx="3912402" cy="2930525"/>
          </a:xfrm>
          <a:prstGeom prst="rect">
            <a:avLst/>
          </a:prstGeom>
        </p:spPr>
      </p:pic>
    </p:spTree>
    <p:extLst>
      <p:ext uri="{BB962C8B-B14F-4D97-AF65-F5344CB8AC3E}">
        <p14:creationId xmlns:p14="http://schemas.microsoft.com/office/powerpoint/2010/main" val="28326667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45360" y="558802"/>
            <a:ext cx="4346604" cy="1143000"/>
          </a:xfrm>
        </p:spPr>
        <p:txBody>
          <a:bodyPr>
            <a:normAutofit/>
          </a:bodyPr>
          <a:lstStyle/>
          <a:p>
            <a:r>
              <a:rPr lang="es-ES" b="1" dirty="0" smtClean="0">
                <a:solidFill>
                  <a:srgbClr val="0070C0"/>
                </a:solidFill>
                <a:latin typeface="Batang" panose="02030600000101010101" pitchFamily="18" charset="-127"/>
                <a:ea typeface="Batang" panose="02030600000101010101" pitchFamily="18" charset="-127"/>
              </a:rPr>
              <a:t>AGRANULOCITOS</a:t>
            </a:r>
            <a:endParaRPr lang="es-ES" b="1" dirty="0">
              <a:solidFill>
                <a:srgbClr val="0070C0"/>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2286000" y="2438403"/>
            <a:ext cx="3632200" cy="1828799"/>
          </a:xfrm>
        </p:spPr>
        <p:txBody>
          <a:bodyPr>
            <a:normAutofit fontScale="92500" lnSpcReduction="20000"/>
          </a:bodyPr>
          <a:lstStyle/>
          <a:p>
            <a:pPr>
              <a:buNone/>
            </a:pPr>
            <a:r>
              <a:rPr lang="es-ES" sz="2000" dirty="0" smtClean="0">
                <a:latin typeface="Batang" panose="02030600000101010101" pitchFamily="18" charset="-127"/>
                <a:ea typeface="Batang" panose="02030600000101010101" pitchFamily="18" charset="-127"/>
                <a:cs typeface="Arial" panose="020B0604020202020204" pitchFamily="34" charset="0"/>
              </a:rPr>
              <a:t>	</a:t>
            </a:r>
            <a:r>
              <a:rPr lang="es-ES" sz="2200" dirty="0" smtClean="0">
                <a:solidFill>
                  <a:schemeClr val="tx1">
                    <a:lumMod val="95000"/>
                    <a:lumOff val="5000"/>
                  </a:schemeClr>
                </a:solidFill>
                <a:ea typeface="Batang" panose="02030600000101010101" pitchFamily="18" charset="-127"/>
                <a:cs typeface="Arial" panose="020B0604020202020204" pitchFamily="34" charset="0"/>
              </a:rPr>
              <a:t>Son células sanguíneas, parte de los glóbulos blancos, que carecen de gránulos específicos. Son </a:t>
            </a:r>
            <a:r>
              <a:rPr lang="es-ES" sz="2200" dirty="0" err="1" smtClean="0">
                <a:solidFill>
                  <a:schemeClr val="tx1">
                    <a:lumMod val="95000"/>
                    <a:lumOff val="5000"/>
                  </a:schemeClr>
                </a:solidFill>
                <a:ea typeface="Batang" panose="02030600000101010101" pitchFamily="18" charset="-127"/>
                <a:cs typeface="Arial" panose="020B0604020202020204" pitchFamily="34" charset="0"/>
              </a:rPr>
              <a:t>mononucleares</a:t>
            </a:r>
            <a:r>
              <a:rPr lang="es-ES" sz="2200" dirty="0" smtClean="0">
                <a:solidFill>
                  <a:schemeClr val="tx1">
                    <a:lumMod val="95000"/>
                    <a:lumOff val="5000"/>
                  </a:schemeClr>
                </a:solidFill>
                <a:ea typeface="Batang" panose="02030600000101010101" pitchFamily="18" charset="-127"/>
                <a:cs typeface="Arial" panose="020B0604020202020204" pitchFamily="34" charset="0"/>
              </a:rPr>
              <a:t>. Pueden ser monocitos y linfocitos.</a:t>
            </a:r>
            <a:endParaRPr lang="es-ES" sz="2200" dirty="0">
              <a:solidFill>
                <a:schemeClr val="tx1">
                  <a:lumMod val="95000"/>
                  <a:lumOff val="5000"/>
                </a:schemeClr>
              </a:solidFill>
              <a:ea typeface="Batang" panose="02030600000101010101" pitchFamily="18" charset="-127"/>
              <a:cs typeface="Arial" panose="020B0604020202020204" pitchFamily="34" charset="0"/>
            </a:endParaRPr>
          </a:p>
        </p:txBody>
      </p:sp>
      <p:pic>
        <p:nvPicPr>
          <p:cNvPr id="5" name="4 Imagen" descr="descarga.jpg"/>
          <p:cNvPicPr>
            <a:picLocks noChangeAspect="1"/>
          </p:cNvPicPr>
          <p:nvPr/>
        </p:nvPicPr>
        <p:blipFill>
          <a:blip r:embed="rId2"/>
          <a:stretch>
            <a:fillRect/>
          </a:stretch>
        </p:blipFill>
        <p:spPr>
          <a:xfrm>
            <a:off x="7045317" y="2122491"/>
            <a:ext cx="3567905" cy="2460624"/>
          </a:xfrm>
          <a:prstGeom prst="rect">
            <a:avLst/>
          </a:prstGeom>
        </p:spPr>
      </p:pic>
    </p:spTree>
    <p:extLst>
      <p:ext uri="{BB962C8B-B14F-4D97-AF65-F5344CB8AC3E}">
        <p14:creationId xmlns:p14="http://schemas.microsoft.com/office/powerpoint/2010/main" val="252447563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52596" y="428604"/>
            <a:ext cx="8229600" cy="1143000"/>
          </a:xfrm>
        </p:spPr>
        <p:txBody>
          <a:bodyPr/>
          <a:lstStyle/>
          <a:p>
            <a:pPr algn="ctr"/>
            <a:r>
              <a:rPr lang="es-ES" b="1" dirty="0" smtClean="0">
                <a:solidFill>
                  <a:srgbClr val="FF66CC"/>
                </a:solidFill>
                <a:latin typeface="Batang" panose="02030600000101010101" pitchFamily="18" charset="-127"/>
                <a:ea typeface="Batang" panose="02030600000101010101" pitchFamily="18" charset="-127"/>
              </a:rPr>
              <a:t>GRANULACITOS</a:t>
            </a:r>
            <a:endParaRPr lang="es-ES" b="1" dirty="0">
              <a:solidFill>
                <a:srgbClr val="FF66CC"/>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1546196" y="1000104"/>
            <a:ext cx="10325100" cy="4737100"/>
          </a:xfrm>
        </p:spPr>
        <p:txBody>
          <a:bodyPr>
            <a:noAutofit/>
          </a:bodyPr>
          <a:lstStyle/>
          <a:p>
            <a:pPr marL="0" indent="0" algn="just">
              <a:buNone/>
            </a:pPr>
            <a:r>
              <a:rPr lang="es-ES" sz="2000" dirty="0" smtClean="0">
                <a:solidFill>
                  <a:schemeClr val="tx1">
                    <a:lumMod val="95000"/>
                    <a:lumOff val="5000"/>
                  </a:schemeClr>
                </a:solidFill>
              </a:rPr>
              <a:t>	</a:t>
            </a:r>
            <a:r>
              <a:rPr lang="es-ES" sz="2000" dirty="0">
                <a:solidFill>
                  <a:schemeClr val="tx1">
                    <a:lumMod val="95000"/>
                    <a:lumOff val="5000"/>
                  </a:schemeClr>
                </a:solidFill>
              </a:rPr>
              <a:t>Los granulocitos </a:t>
            </a:r>
            <a:r>
              <a:rPr lang="es-ES" sz="2000" dirty="0" smtClean="0">
                <a:solidFill>
                  <a:schemeClr val="tx1">
                    <a:lumMod val="95000"/>
                    <a:lumOff val="5000"/>
                  </a:schemeClr>
                </a:solidFill>
              </a:rPr>
              <a:t>son células de </a:t>
            </a:r>
            <a:r>
              <a:rPr lang="es-ES" sz="2000" dirty="0">
                <a:solidFill>
                  <a:schemeClr val="tx1">
                    <a:lumMod val="95000"/>
                    <a:lumOff val="5000"/>
                  </a:schemeClr>
                </a:solidFill>
              </a:rPr>
              <a:t>la </a:t>
            </a:r>
            <a:r>
              <a:rPr lang="es-ES" sz="2000" dirty="0" smtClean="0">
                <a:solidFill>
                  <a:schemeClr val="tx1">
                    <a:lumMod val="95000"/>
                    <a:lumOff val="5000"/>
                  </a:schemeClr>
                </a:solidFill>
              </a:rPr>
              <a:t>sangre </a:t>
            </a:r>
            <a:r>
              <a:rPr lang="es-ES" sz="2000" dirty="0">
                <a:solidFill>
                  <a:schemeClr val="tx1">
                    <a:lumMod val="95000"/>
                    <a:lumOff val="5000"/>
                  </a:schemeClr>
                </a:solidFill>
              </a:rPr>
              <a:t>caracterizadas por los modos de colorear los orgánulos de su citoplasma, en </a:t>
            </a:r>
            <a:r>
              <a:rPr lang="es-ES" sz="2000" dirty="0" smtClean="0">
                <a:solidFill>
                  <a:schemeClr val="tx1">
                    <a:lumMod val="95000"/>
                    <a:lumOff val="5000"/>
                  </a:schemeClr>
                </a:solidFill>
              </a:rPr>
              <a:t>microscopía de luz. </a:t>
            </a:r>
            <a:r>
              <a:rPr lang="es-ES" sz="2000" dirty="0">
                <a:solidFill>
                  <a:schemeClr val="tx1">
                    <a:lumMod val="95000"/>
                    <a:lumOff val="5000"/>
                  </a:schemeClr>
                </a:solidFill>
              </a:rPr>
              <a:t>Se les conoce como leucocitos </a:t>
            </a:r>
            <a:r>
              <a:rPr lang="es-ES" sz="2000" dirty="0" err="1">
                <a:solidFill>
                  <a:schemeClr val="tx1">
                    <a:lumMod val="95000"/>
                    <a:lumOff val="5000"/>
                  </a:schemeClr>
                </a:solidFill>
              </a:rPr>
              <a:t>polimorfonucleares</a:t>
            </a:r>
            <a:r>
              <a:rPr lang="es-ES" sz="2000" dirty="0">
                <a:solidFill>
                  <a:schemeClr val="tx1">
                    <a:lumMod val="95000"/>
                    <a:lumOff val="5000"/>
                  </a:schemeClr>
                </a:solidFill>
              </a:rPr>
              <a:t>, debido a las formas variables de núcleo que pueden presentar. Sin embargo este término suele ser mal utilizado ya que solo es correcto para los neutrófilos y no para los basófilos ni los </a:t>
            </a:r>
            <a:r>
              <a:rPr lang="es-ES" sz="2000" dirty="0" err="1">
                <a:solidFill>
                  <a:schemeClr val="tx1">
                    <a:lumMod val="95000"/>
                    <a:lumOff val="5000"/>
                  </a:schemeClr>
                </a:solidFill>
              </a:rPr>
              <a:t>eosinófilos</a:t>
            </a:r>
            <a:r>
              <a:rPr lang="es-ES" sz="2000" dirty="0">
                <a:solidFill>
                  <a:schemeClr val="tx1">
                    <a:lumMod val="95000"/>
                    <a:lumOff val="5000"/>
                  </a:schemeClr>
                </a:solidFill>
              </a:rPr>
              <a:t>.</a:t>
            </a:r>
          </a:p>
          <a:p>
            <a:pPr marL="0" indent="0" algn="just">
              <a:buNone/>
            </a:pPr>
            <a:r>
              <a:rPr lang="es-ES" sz="2000" dirty="0">
                <a:solidFill>
                  <a:schemeClr val="tx1">
                    <a:lumMod val="95000"/>
                    <a:lumOff val="5000"/>
                  </a:schemeClr>
                </a:solidFill>
              </a:rPr>
              <a:t>Hay tres tipos de granulocitos en la sangre humana</a:t>
            </a:r>
            <a:r>
              <a:rPr lang="es-ES" sz="2000" dirty="0" smtClean="0">
                <a:solidFill>
                  <a:schemeClr val="tx1">
                    <a:lumMod val="95000"/>
                    <a:lumOff val="5000"/>
                  </a:schemeClr>
                </a:solidFill>
              </a:rPr>
              <a:t>:</a:t>
            </a:r>
            <a:endParaRPr lang="es-ES" sz="2000" dirty="0">
              <a:solidFill>
                <a:schemeClr val="tx1">
                  <a:lumMod val="95000"/>
                  <a:lumOff val="5000"/>
                </a:schemeClr>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2596" y="3343634"/>
            <a:ext cx="4586191" cy="3335411"/>
          </a:xfrm>
          <a:prstGeom prst="rect">
            <a:avLst/>
          </a:prstGeom>
        </p:spPr>
      </p:pic>
      <p:sp>
        <p:nvSpPr>
          <p:cNvPr id="6" name="CuadroTexto 5"/>
          <p:cNvSpPr txBox="1"/>
          <p:nvPr/>
        </p:nvSpPr>
        <p:spPr>
          <a:xfrm>
            <a:off x="7166691" y="3164681"/>
            <a:ext cx="4936409" cy="3416320"/>
          </a:xfrm>
          <a:prstGeom prst="rect">
            <a:avLst/>
          </a:prstGeom>
          <a:noFill/>
        </p:spPr>
        <p:txBody>
          <a:bodyPr wrap="square" rtlCol="0">
            <a:spAutoFit/>
          </a:bodyPr>
          <a:lstStyle/>
          <a:p>
            <a:pPr algn="just"/>
            <a:r>
              <a:rPr lang="es-ES" dirty="0">
                <a:solidFill>
                  <a:schemeClr val="tx1">
                    <a:lumMod val="95000"/>
                    <a:lumOff val="5000"/>
                  </a:schemeClr>
                </a:solidFill>
              </a:rPr>
              <a:t>Sus nombres derivan de las características coloraciones que adoptan por la sustancia que se utiliza para colorear los orgánulos de la célula; por ejemplo, el granulocito más abundante es el </a:t>
            </a:r>
            <a:r>
              <a:rPr lang="es-ES" dirty="0" smtClean="0">
                <a:solidFill>
                  <a:schemeClr val="tx1">
                    <a:lumMod val="95000"/>
                    <a:lumOff val="5000"/>
                  </a:schemeClr>
                </a:solidFill>
              </a:rPr>
              <a:t>neutrófilo, cuyos orgánulos </a:t>
            </a:r>
            <a:r>
              <a:rPr lang="es-ES" dirty="0">
                <a:solidFill>
                  <a:schemeClr val="tx1">
                    <a:lumMod val="95000"/>
                    <a:lumOff val="5000"/>
                  </a:schemeClr>
                </a:solidFill>
              </a:rPr>
              <a:t>se colorean con tintes neutros o casi no adquieren el colorante. Los </a:t>
            </a:r>
            <a:r>
              <a:rPr lang="es-ES" dirty="0" err="1">
                <a:solidFill>
                  <a:schemeClr val="tx1">
                    <a:lumMod val="95000"/>
                    <a:lumOff val="5000"/>
                  </a:schemeClr>
                </a:solidFill>
              </a:rPr>
              <a:t>eosinófilos</a:t>
            </a:r>
            <a:r>
              <a:rPr lang="es-ES" dirty="0">
                <a:solidFill>
                  <a:schemeClr val="tx1">
                    <a:lumMod val="95000"/>
                    <a:lumOff val="5000"/>
                  </a:schemeClr>
                </a:solidFill>
              </a:rPr>
              <a:t> muestran una importante coloración rojiza (</a:t>
            </a:r>
            <a:r>
              <a:rPr lang="es-ES" dirty="0" err="1">
                <a:solidFill>
                  <a:schemeClr val="tx1">
                    <a:lumMod val="95000"/>
                    <a:lumOff val="5000"/>
                  </a:schemeClr>
                </a:solidFill>
              </a:rPr>
              <a:t>eosinofilia</a:t>
            </a:r>
            <a:r>
              <a:rPr lang="es-ES" dirty="0">
                <a:solidFill>
                  <a:schemeClr val="tx1">
                    <a:lumMod val="95000"/>
                    <a:lumOff val="5000"/>
                  </a:schemeClr>
                </a:solidFill>
              </a:rPr>
              <a:t>) mientras que los basófilos muestran afinidad por colorantes básicos adquiriendo una coloración azulada</a:t>
            </a:r>
            <a:r>
              <a:rPr lang="es-ES" dirty="0"/>
              <a:t>.</a:t>
            </a:r>
          </a:p>
        </p:txBody>
      </p:sp>
    </p:spTree>
    <p:extLst>
      <p:ext uri="{BB962C8B-B14F-4D97-AF65-F5344CB8AC3E}">
        <p14:creationId xmlns:p14="http://schemas.microsoft.com/office/powerpoint/2010/main" val="227956754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219700" y="355600"/>
            <a:ext cx="3276600" cy="6247864"/>
          </a:xfrm>
          <a:prstGeom prst="rect">
            <a:avLst/>
          </a:prstGeom>
          <a:noFill/>
        </p:spPr>
        <p:txBody>
          <a:bodyPr wrap="square" rtlCol="0">
            <a:spAutoFit/>
          </a:bodyPr>
          <a:lstStyle/>
          <a:p>
            <a:pPr algn="ctr"/>
            <a:r>
              <a:rPr lang="es-ES" sz="40000" dirty="0">
                <a:solidFill>
                  <a:srgbClr val="FF0000"/>
                </a:solidFill>
                <a:latin typeface="Baskerville Old Face" panose="02020602080505020303" pitchFamily="18" charset="0"/>
              </a:rPr>
              <a:t>H</a:t>
            </a:r>
          </a:p>
        </p:txBody>
      </p:sp>
    </p:spTree>
    <p:extLst>
      <p:ext uri="{BB962C8B-B14F-4D97-AF65-F5344CB8AC3E}">
        <p14:creationId xmlns:p14="http://schemas.microsoft.com/office/powerpoint/2010/main" val="276721881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6177" y="868724"/>
            <a:ext cx="8229600" cy="1143000"/>
          </a:xfrm>
        </p:spPr>
        <p:txBody>
          <a:bodyPr/>
          <a:lstStyle/>
          <a:p>
            <a:pPr algn="ctr"/>
            <a:r>
              <a:rPr lang="es-ES" b="1" dirty="0" smtClean="0">
                <a:solidFill>
                  <a:srgbClr val="FF0000"/>
                </a:solidFill>
                <a:latin typeface="Batang" panose="02030600000101010101" pitchFamily="18" charset="-127"/>
                <a:ea typeface="Batang" panose="02030600000101010101" pitchFamily="18" charset="-127"/>
              </a:rPr>
              <a:t>HISTIOCITOS</a:t>
            </a:r>
            <a:endParaRPr lang="es-ES" b="1" dirty="0">
              <a:solidFill>
                <a:srgbClr val="FF0000"/>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2190954" y="1876404"/>
            <a:ext cx="4743246" cy="4645004"/>
          </a:xfrm>
        </p:spPr>
        <p:txBody>
          <a:bodyPr>
            <a:noAutofit/>
          </a:bodyPr>
          <a:lstStyle/>
          <a:p>
            <a:pPr algn="just">
              <a:buNone/>
            </a:pPr>
            <a:r>
              <a:rPr lang="es-ES" sz="2000" dirty="0" smtClean="0">
                <a:solidFill>
                  <a:schemeClr val="tx1"/>
                </a:solidFill>
              </a:rPr>
              <a:t>	</a:t>
            </a:r>
            <a:r>
              <a:rPr lang="es-ES" sz="2000" dirty="0" smtClean="0">
                <a:solidFill>
                  <a:schemeClr val="tx1">
                    <a:lumMod val="95000"/>
                    <a:lumOff val="5000"/>
                  </a:schemeClr>
                </a:solidFill>
              </a:rPr>
              <a:t>Tipo </a:t>
            </a:r>
            <a:r>
              <a:rPr lang="es-ES" sz="2000" dirty="0">
                <a:solidFill>
                  <a:schemeClr val="tx1">
                    <a:lumMod val="95000"/>
                    <a:lumOff val="5000"/>
                  </a:schemeClr>
                </a:solidFill>
              </a:rPr>
              <a:t>de célula animal, perteneciente al </a:t>
            </a:r>
            <a:r>
              <a:rPr lang="es-ES" sz="2000" dirty="0" smtClean="0">
                <a:solidFill>
                  <a:schemeClr val="tx1">
                    <a:lumMod val="95000"/>
                    <a:lumOff val="5000"/>
                  </a:schemeClr>
                </a:solidFill>
              </a:rPr>
              <a:t>tejido conjuntivo, </a:t>
            </a:r>
            <a:r>
              <a:rPr lang="es-ES" sz="2000" dirty="0">
                <a:solidFill>
                  <a:schemeClr val="tx1">
                    <a:lumMod val="95000"/>
                    <a:lumOff val="5000"/>
                  </a:schemeClr>
                </a:solidFill>
              </a:rPr>
              <a:t>que ingiere sustancias extrañas para proteger al cuerpo de posibles infecciones. Su función es inmunitaria, siendo un </a:t>
            </a:r>
            <a:r>
              <a:rPr lang="es-ES" sz="2000" dirty="0" smtClean="0">
                <a:solidFill>
                  <a:schemeClr val="tx1">
                    <a:lumMod val="95000"/>
                    <a:lumOff val="5000"/>
                  </a:schemeClr>
                </a:solidFill>
              </a:rPr>
              <a:t>macrófago </a:t>
            </a:r>
            <a:r>
              <a:rPr lang="es-ES" sz="2000" dirty="0">
                <a:solidFill>
                  <a:schemeClr val="tx1">
                    <a:lumMod val="95000"/>
                    <a:lumOff val="5000"/>
                  </a:schemeClr>
                </a:solidFill>
              </a:rPr>
              <a:t>que permanece en un órgano concreto, sin viajar a través de la sangre. Es una célula grande fagocitaria, que forma parte </a:t>
            </a:r>
            <a:r>
              <a:rPr lang="es-ES" sz="2000" dirty="0" smtClean="0">
                <a:solidFill>
                  <a:schemeClr val="tx1">
                    <a:lumMod val="95000"/>
                    <a:lumOff val="5000"/>
                  </a:schemeClr>
                </a:solidFill>
              </a:rPr>
              <a:t>del sistema</a:t>
            </a:r>
            <a:r>
              <a:rPr lang="es-ES" sz="2000" dirty="0">
                <a:solidFill>
                  <a:schemeClr val="tx1">
                    <a:lumMod val="95000"/>
                    <a:lumOff val="5000"/>
                  </a:schemeClr>
                </a:solidFill>
              </a:rPr>
              <a:t> </a:t>
            </a:r>
            <a:r>
              <a:rPr lang="es-ES" sz="2000" dirty="0" err="1" smtClean="0">
                <a:solidFill>
                  <a:schemeClr val="tx1">
                    <a:lumMod val="95000"/>
                    <a:lumOff val="5000"/>
                  </a:schemeClr>
                </a:solidFill>
              </a:rPr>
              <a:t>fagocítico</a:t>
            </a:r>
            <a:r>
              <a:rPr lang="es-ES" sz="2000" dirty="0" smtClean="0">
                <a:solidFill>
                  <a:schemeClr val="tx1">
                    <a:lumMod val="95000"/>
                    <a:lumOff val="5000"/>
                  </a:schemeClr>
                </a:solidFill>
              </a:rPr>
              <a:t> mononuclear.</a:t>
            </a:r>
            <a:endParaRPr lang="es-ES" sz="2000" dirty="0">
              <a:solidFill>
                <a:schemeClr val="tx1">
                  <a:lumMod val="95000"/>
                  <a:lumOff val="5000"/>
                </a:schemeClr>
              </a:solidFill>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2321" y="777854"/>
            <a:ext cx="3543038" cy="2705100"/>
          </a:xfrm>
          <a:prstGeom prst="rect">
            <a:avLst/>
          </a:prstGeom>
          <a:ln>
            <a:noFill/>
          </a:ln>
          <a:effectLst>
            <a:softEdge rad="112500"/>
          </a:effectLst>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5234" y="3482954"/>
            <a:ext cx="3540125" cy="2377310"/>
          </a:xfrm>
          <a:prstGeom prst="rect">
            <a:avLst/>
          </a:prstGeom>
          <a:ln>
            <a:noFill/>
          </a:ln>
          <a:effectLst>
            <a:softEdge rad="112500"/>
          </a:effectLst>
        </p:spPr>
      </p:pic>
    </p:spTree>
    <p:extLst>
      <p:ext uri="{BB962C8B-B14F-4D97-AF65-F5344CB8AC3E}">
        <p14:creationId xmlns:p14="http://schemas.microsoft.com/office/powerpoint/2010/main" val="19847042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52596" y="428604"/>
            <a:ext cx="8229600" cy="1143000"/>
          </a:xfrm>
        </p:spPr>
        <p:txBody>
          <a:bodyPr/>
          <a:lstStyle/>
          <a:p>
            <a:pPr algn="ctr"/>
            <a:r>
              <a:rPr lang="es-ES" b="1" dirty="0" smtClean="0">
                <a:solidFill>
                  <a:srgbClr val="FF0000"/>
                </a:solidFill>
                <a:latin typeface="Batang" panose="02030600000101010101" pitchFamily="18" charset="-127"/>
                <a:ea typeface="Batang" panose="02030600000101010101" pitchFamily="18" charset="-127"/>
              </a:rPr>
              <a:t>HORMONAS</a:t>
            </a:r>
            <a:endParaRPr lang="es-ES" b="1" dirty="0">
              <a:solidFill>
                <a:srgbClr val="FF0000"/>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2289088" y="1299988"/>
            <a:ext cx="7893108" cy="1214612"/>
          </a:xfrm>
        </p:spPr>
        <p:txBody>
          <a:bodyPr>
            <a:noAutofit/>
          </a:bodyPr>
          <a:lstStyle/>
          <a:p>
            <a:pPr algn="just">
              <a:buNone/>
            </a:pPr>
            <a:r>
              <a:rPr lang="es-ES" sz="2000" dirty="0" smtClean="0">
                <a:solidFill>
                  <a:schemeClr val="tx1"/>
                </a:solidFill>
              </a:rPr>
              <a:t>	</a:t>
            </a:r>
            <a:r>
              <a:rPr lang="es-ES" sz="2000" dirty="0">
                <a:solidFill>
                  <a:schemeClr val="tx1">
                    <a:lumMod val="95000"/>
                    <a:lumOff val="5000"/>
                  </a:schemeClr>
                </a:solidFill>
              </a:rPr>
              <a:t>Las hormonas son sustancias secretadas por </a:t>
            </a:r>
            <a:r>
              <a:rPr lang="es-ES" sz="2000" dirty="0" smtClean="0">
                <a:solidFill>
                  <a:schemeClr val="tx1">
                    <a:lumMod val="95000"/>
                    <a:lumOff val="5000"/>
                  </a:schemeClr>
                </a:solidFill>
              </a:rPr>
              <a:t>células </a:t>
            </a:r>
            <a:r>
              <a:rPr lang="es-ES" sz="2000" dirty="0">
                <a:solidFill>
                  <a:schemeClr val="tx1">
                    <a:lumMod val="95000"/>
                    <a:lumOff val="5000"/>
                  </a:schemeClr>
                </a:solidFill>
              </a:rPr>
              <a:t>especializadas, localizadas </a:t>
            </a:r>
            <a:r>
              <a:rPr lang="es-ES" sz="2000" dirty="0" smtClean="0">
                <a:solidFill>
                  <a:schemeClr val="tx1">
                    <a:lumMod val="95000"/>
                    <a:lumOff val="5000"/>
                  </a:schemeClr>
                </a:solidFill>
              </a:rPr>
              <a:t>en glándulas de secreción interna o glándulas </a:t>
            </a:r>
            <a:r>
              <a:rPr lang="es-ES" sz="2000" dirty="0">
                <a:solidFill>
                  <a:schemeClr val="tx1">
                    <a:lumMod val="95000"/>
                    <a:lumOff val="5000"/>
                  </a:schemeClr>
                </a:solidFill>
              </a:rPr>
              <a:t>endócrinas (carentes de conductos), o también por </a:t>
            </a:r>
            <a:r>
              <a:rPr lang="es-ES" sz="2000" dirty="0" smtClean="0">
                <a:solidFill>
                  <a:schemeClr val="tx1">
                    <a:lumMod val="95000"/>
                    <a:lumOff val="5000"/>
                  </a:schemeClr>
                </a:solidFill>
              </a:rPr>
              <a:t>células epiteliales e </a:t>
            </a:r>
            <a:r>
              <a:rPr lang="es-ES" sz="2000" dirty="0">
                <a:solidFill>
                  <a:schemeClr val="tx1">
                    <a:lumMod val="95000"/>
                    <a:lumOff val="5000"/>
                  </a:schemeClr>
                </a:solidFill>
              </a:rPr>
              <a:t>intersticiales cuyo fin es el de influir en la función de otras células.</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2539" y="3241548"/>
            <a:ext cx="3877993" cy="290525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03985974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219700" y="355600"/>
            <a:ext cx="3276600" cy="6247864"/>
          </a:xfrm>
          <a:prstGeom prst="rect">
            <a:avLst/>
          </a:prstGeom>
          <a:noFill/>
        </p:spPr>
        <p:txBody>
          <a:bodyPr wrap="square" rtlCol="0">
            <a:spAutoFit/>
          </a:bodyPr>
          <a:lstStyle/>
          <a:p>
            <a:pPr algn="ctr"/>
            <a:r>
              <a:rPr lang="es-ES" sz="40000" dirty="0">
                <a:solidFill>
                  <a:srgbClr val="66FF66"/>
                </a:solidFill>
                <a:latin typeface="Baskerville Old Face" panose="02020602080505020303" pitchFamily="18" charset="0"/>
              </a:rPr>
              <a:t>L</a:t>
            </a:r>
          </a:p>
        </p:txBody>
      </p:sp>
    </p:spTree>
    <p:extLst>
      <p:ext uri="{BB962C8B-B14F-4D97-AF65-F5344CB8AC3E}">
        <p14:creationId xmlns:p14="http://schemas.microsoft.com/office/powerpoint/2010/main" val="180714159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52596" y="428604"/>
            <a:ext cx="8229600" cy="1143000"/>
          </a:xfrm>
        </p:spPr>
        <p:txBody>
          <a:bodyPr/>
          <a:lstStyle/>
          <a:p>
            <a:pPr algn="ctr"/>
            <a:r>
              <a:rPr lang="es-ES" b="1" dirty="0" smtClean="0">
                <a:solidFill>
                  <a:srgbClr val="66FF66"/>
                </a:solidFill>
                <a:latin typeface="Batang" panose="02030600000101010101" pitchFamily="18" charset="-127"/>
                <a:ea typeface="Batang" panose="02030600000101010101" pitchFamily="18" charset="-127"/>
              </a:rPr>
              <a:t>LEUCOCITOS</a:t>
            </a:r>
            <a:endParaRPr lang="es-ES" b="1" dirty="0">
              <a:solidFill>
                <a:srgbClr val="66FF66"/>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2289088" y="1299988"/>
            <a:ext cx="7893108" cy="1214612"/>
          </a:xfrm>
        </p:spPr>
        <p:txBody>
          <a:bodyPr>
            <a:noAutofit/>
          </a:bodyPr>
          <a:lstStyle/>
          <a:p>
            <a:pPr algn="just">
              <a:buNone/>
            </a:pPr>
            <a:r>
              <a:rPr lang="es-ES" sz="2000" dirty="0" smtClean="0">
                <a:solidFill>
                  <a:schemeClr val="tx1"/>
                </a:solidFill>
              </a:rPr>
              <a:t>	</a:t>
            </a:r>
            <a:r>
              <a:rPr lang="es-ES" sz="2000" dirty="0">
                <a:solidFill>
                  <a:schemeClr val="tx1">
                    <a:lumMod val="95000"/>
                    <a:lumOff val="5000"/>
                  </a:schemeClr>
                </a:solidFill>
              </a:rPr>
              <a:t>(Glóbulo blanco) son un conjunto heterogéneo de células sanguíneas que son ejecutoras de la </a:t>
            </a:r>
            <a:r>
              <a:rPr lang="es-ES" sz="2000" dirty="0" smtClean="0">
                <a:solidFill>
                  <a:schemeClr val="tx1">
                    <a:lumMod val="95000"/>
                    <a:lumOff val="5000"/>
                  </a:schemeClr>
                </a:solidFill>
              </a:rPr>
              <a:t>respuesta </a:t>
            </a:r>
            <a:r>
              <a:rPr lang="es-ES" sz="2000" dirty="0">
                <a:solidFill>
                  <a:schemeClr val="tx1">
                    <a:lumMod val="95000"/>
                    <a:lumOff val="5000"/>
                  </a:schemeClr>
                </a:solidFill>
              </a:rPr>
              <a:t>inmunitaria, interviniendo así en la defensa del organismo contra sustancias extrañas o agentes infecciosos </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4700" y="3385984"/>
            <a:ext cx="3556000" cy="2667000"/>
          </a:xfrm>
          <a:prstGeom prst="rect">
            <a:avLst/>
          </a:prstGeom>
        </p:spPr>
      </p:pic>
    </p:spTree>
    <p:extLst>
      <p:ext uri="{BB962C8B-B14F-4D97-AF65-F5344CB8AC3E}">
        <p14:creationId xmlns:p14="http://schemas.microsoft.com/office/powerpoint/2010/main" val="238227448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219700" y="355600"/>
            <a:ext cx="3276600" cy="6247864"/>
          </a:xfrm>
          <a:prstGeom prst="rect">
            <a:avLst/>
          </a:prstGeom>
          <a:noFill/>
        </p:spPr>
        <p:txBody>
          <a:bodyPr wrap="square" rtlCol="0">
            <a:spAutoFit/>
          </a:bodyPr>
          <a:lstStyle/>
          <a:p>
            <a:pPr algn="ctr"/>
            <a:r>
              <a:rPr lang="es-ES" sz="40000" dirty="0">
                <a:solidFill>
                  <a:srgbClr val="66FFFF"/>
                </a:solidFill>
                <a:latin typeface="Baskerville Old Face" panose="02020602080505020303" pitchFamily="18" charset="0"/>
              </a:rPr>
              <a:t>M</a:t>
            </a:r>
          </a:p>
        </p:txBody>
      </p:sp>
    </p:spTree>
    <p:extLst>
      <p:ext uri="{BB962C8B-B14F-4D97-AF65-F5344CB8AC3E}">
        <p14:creationId xmlns:p14="http://schemas.microsoft.com/office/powerpoint/2010/main" val="176522325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52596" y="428604"/>
            <a:ext cx="8229600" cy="1143000"/>
          </a:xfrm>
        </p:spPr>
        <p:txBody>
          <a:bodyPr/>
          <a:lstStyle/>
          <a:p>
            <a:pPr algn="ctr"/>
            <a:r>
              <a:rPr lang="es-ES" b="1" dirty="0" smtClean="0">
                <a:solidFill>
                  <a:srgbClr val="66FFFF"/>
                </a:solidFill>
                <a:latin typeface="Batang" panose="02030600000101010101" pitchFamily="18" charset="-127"/>
                <a:ea typeface="Batang" panose="02030600000101010101" pitchFamily="18" charset="-127"/>
              </a:rPr>
              <a:t>MASTOCITOS</a:t>
            </a:r>
            <a:endParaRPr lang="es-ES" b="1" dirty="0">
              <a:solidFill>
                <a:srgbClr val="66FFFF"/>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1717588" y="1172988"/>
            <a:ext cx="5280112" cy="3538712"/>
          </a:xfrm>
        </p:spPr>
        <p:txBody>
          <a:bodyPr>
            <a:noAutofit/>
          </a:bodyPr>
          <a:lstStyle/>
          <a:p>
            <a:pPr algn="just">
              <a:buNone/>
            </a:pPr>
            <a:r>
              <a:rPr lang="es-ES" sz="2000" dirty="0" smtClean="0">
                <a:solidFill>
                  <a:schemeClr val="tx1">
                    <a:lumMod val="95000"/>
                    <a:lumOff val="5000"/>
                  </a:schemeClr>
                </a:solidFill>
              </a:rPr>
              <a:t>	</a:t>
            </a:r>
            <a:r>
              <a:rPr lang="es-ES" sz="2000" dirty="0">
                <a:solidFill>
                  <a:schemeClr val="tx1">
                    <a:lumMod val="95000"/>
                    <a:lumOff val="5000"/>
                  </a:schemeClr>
                </a:solidFill>
              </a:rPr>
              <a:t>Leucocito basófilo, es decir, célula cargada de gránulos </a:t>
            </a:r>
            <a:r>
              <a:rPr lang="es-ES" sz="2000" dirty="0" smtClean="0">
                <a:solidFill>
                  <a:schemeClr val="tx1">
                    <a:lumMod val="95000"/>
                    <a:lumOff val="5000"/>
                  </a:schemeClr>
                </a:solidFill>
              </a:rPr>
              <a:t>basófilo. </a:t>
            </a:r>
            <a:r>
              <a:rPr lang="es-ES" sz="2000" dirty="0">
                <a:solidFill>
                  <a:schemeClr val="tx1">
                    <a:lumMod val="95000"/>
                    <a:lumOff val="5000"/>
                  </a:schemeClr>
                </a:solidFill>
              </a:rPr>
              <a:t>Los </a:t>
            </a:r>
            <a:r>
              <a:rPr lang="es-ES" sz="2000" dirty="0" err="1">
                <a:solidFill>
                  <a:schemeClr val="tx1">
                    <a:lumMod val="95000"/>
                    <a:lumOff val="5000"/>
                  </a:schemeClr>
                </a:solidFill>
              </a:rPr>
              <a:t>mastocitos</a:t>
            </a:r>
            <a:r>
              <a:rPr lang="es-ES" sz="2000" dirty="0">
                <a:solidFill>
                  <a:schemeClr val="tx1">
                    <a:lumMod val="95000"/>
                    <a:lumOff val="5000"/>
                  </a:schemeClr>
                </a:solidFill>
              </a:rPr>
              <a:t> son grandes células, a menudo capaces de movimiento </a:t>
            </a:r>
            <a:r>
              <a:rPr lang="es-ES" sz="2000" dirty="0" err="1">
                <a:solidFill>
                  <a:schemeClr val="tx1">
                    <a:lumMod val="95000"/>
                    <a:lumOff val="5000"/>
                  </a:schemeClr>
                </a:solidFill>
              </a:rPr>
              <a:t>ameboide</a:t>
            </a:r>
            <a:r>
              <a:rPr lang="es-ES" sz="2000" dirty="0">
                <a:solidFill>
                  <a:schemeClr val="tx1">
                    <a:lumMod val="95000"/>
                    <a:lumOff val="5000"/>
                  </a:schemeClr>
                </a:solidFill>
              </a:rPr>
              <a:t>, que se hallan en el tejido conjuntivo y adiposo. Liberan sustancias como </a:t>
            </a:r>
            <a:r>
              <a:rPr lang="es-ES" sz="2000" dirty="0" err="1">
                <a:solidFill>
                  <a:schemeClr val="tx1">
                    <a:lumMod val="95000"/>
                    <a:lumOff val="5000"/>
                  </a:schemeClr>
                </a:solidFill>
              </a:rPr>
              <a:t>leucotrienos</a:t>
            </a:r>
            <a:r>
              <a:rPr lang="es-ES" sz="2000" dirty="0">
                <a:solidFill>
                  <a:schemeClr val="tx1">
                    <a:lumMod val="95000"/>
                    <a:lumOff val="5000"/>
                  </a:schemeClr>
                </a:solidFill>
              </a:rPr>
              <a:t>, histamina y heparina durante las reacciones alérgicas y la respuesta inflamatoria. Los </a:t>
            </a:r>
            <a:r>
              <a:rPr lang="es-ES" sz="2000" dirty="0" err="1">
                <a:solidFill>
                  <a:schemeClr val="tx1">
                    <a:lumMod val="95000"/>
                    <a:lumOff val="5000"/>
                  </a:schemeClr>
                </a:solidFill>
              </a:rPr>
              <a:t>mastocitos</a:t>
            </a:r>
            <a:r>
              <a:rPr lang="es-ES" sz="2000" dirty="0">
                <a:solidFill>
                  <a:schemeClr val="tx1">
                    <a:lumMod val="95000"/>
                    <a:lumOff val="5000"/>
                  </a:schemeClr>
                </a:solidFill>
              </a:rPr>
              <a:t> son difíciles de observar en preparados teñidos con H-E. Estas células se detectan mediante técnicas que utilizan colorantes que producen </a:t>
            </a:r>
            <a:r>
              <a:rPr lang="es-ES" sz="2000" dirty="0" err="1">
                <a:solidFill>
                  <a:schemeClr val="tx1">
                    <a:lumMod val="95000"/>
                    <a:lumOff val="5000"/>
                  </a:schemeClr>
                </a:solidFill>
              </a:rPr>
              <a:t>metacromasia</a:t>
            </a:r>
            <a:r>
              <a:rPr lang="es-ES" sz="2000" dirty="0">
                <a:solidFill>
                  <a:schemeClr val="tx1">
                    <a:lumMod val="95000"/>
                    <a:lumOff val="5000"/>
                  </a:schemeClr>
                </a:solidFill>
              </a:rPr>
              <a:t> (Azur A, azul de toluidina, </a:t>
            </a:r>
            <a:r>
              <a:rPr lang="es-ES" sz="2000" dirty="0" err="1">
                <a:solidFill>
                  <a:schemeClr val="tx1">
                    <a:lumMod val="95000"/>
                    <a:lumOff val="5000"/>
                  </a:schemeClr>
                </a:solidFill>
              </a:rPr>
              <a:t>etc</a:t>
            </a:r>
            <a:r>
              <a:rPr lang="es-ES" sz="2000" dirty="0">
                <a:solidFill>
                  <a:schemeClr val="tx1">
                    <a:lumMod val="95000"/>
                    <a:lumOff val="5000"/>
                  </a:schemeClr>
                </a:solidFill>
              </a:rPr>
              <a:t>) o por medio de técnica de </a:t>
            </a:r>
            <a:r>
              <a:rPr lang="es-ES" sz="2000" dirty="0" err="1">
                <a:solidFill>
                  <a:schemeClr val="tx1">
                    <a:lumMod val="95000"/>
                    <a:lumOff val="5000"/>
                  </a:schemeClr>
                </a:solidFill>
              </a:rPr>
              <a:t>inmunocitoquímica</a:t>
            </a:r>
            <a:r>
              <a:rPr lang="es-ES" sz="2000" dirty="0">
                <a:solidFill>
                  <a:schemeClr val="tx1">
                    <a:lumMod val="95000"/>
                    <a:lumOff val="5000"/>
                  </a:schemeClr>
                </a:solidFill>
              </a:rPr>
              <a:t>.</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0100" y="1946320"/>
            <a:ext cx="4368800" cy="3361928"/>
          </a:xfrm>
          <a:prstGeom prst="rect">
            <a:avLst/>
          </a:prstGeom>
          <a:ln>
            <a:noFill/>
          </a:ln>
          <a:effectLst>
            <a:softEdge rad="112500"/>
          </a:effectLst>
        </p:spPr>
      </p:pic>
    </p:spTree>
    <p:extLst>
      <p:ext uri="{BB962C8B-B14F-4D97-AF65-F5344CB8AC3E}">
        <p14:creationId xmlns:p14="http://schemas.microsoft.com/office/powerpoint/2010/main" val="255547099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52596" y="428604"/>
            <a:ext cx="8229600" cy="1143000"/>
          </a:xfrm>
        </p:spPr>
        <p:txBody>
          <a:bodyPr/>
          <a:lstStyle/>
          <a:p>
            <a:pPr algn="ctr"/>
            <a:r>
              <a:rPr lang="es-ES" b="1" dirty="0" smtClean="0">
                <a:solidFill>
                  <a:srgbClr val="66FFFF"/>
                </a:solidFill>
                <a:latin typeface="Batang" panose="02030600000101010101" pitchFamily="18" charset="-127"/>
                <a:ea typeface="Batang" panose="02030600000101010101" pitchFamily="18" charset="-127"/>
              </a:rPr>
              <a:t>MATRIZ CARTILAGINOSA</a:t>
            </a:r>
            <a:endParaRPr lang="es-ES" b="1" dirty="0">
              <a:solidFill>
                <a:srgbClr val="66FFFF"/>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1717588" y="1172988"/>
            <a:ext cx="5280112" cy="3538712"/>
          </a:xfrm>
        </p:spPr>
        <p:txBody>
          <a:bodyPr>
            <a:noAutofit/>
          </a:bodyPr>
          <a:lstStyle/>
          <a:p>
            <a:pPr algn="just">
              <a:buNone/>
            </a:pPr>
            <a:r>
              <a:rPr lang="es-ES" sz="2000" dirty="0" smtClean="0">
                <a:solidFill>
                  <a:schemeClr val="tx1"/>
                </a:solidFill>
              </a:rPr>
              <a:t>	</a:t>
            </a:r>
            <a:endParaRPr lang="es-ES" sz="2000" dirty="0">
              <a:solidFill>
                <a:schemeClr val="tx1"/>
              </a:solidFill>
            </a:endParaRPr>
          </a:p>
        </p:txBody>
      </p:sp>
      <p:sp>
        <p:nvSpPr>
          <p:cNvPr id="6" name="CuadroTexto 5"/>
          <p:cNvSpPr txBox="1"/>
          <p:nvPr/>
        </p:nvSpPr>
        <p:spPr>
          <a:xfrm>
            <a:off x="2879696" y="1341158"/>
            <a:ext cx="6375400" cy="1200329"/>
          </a:xfrm>
          <a:prstGeom prst="rect">
            <a:avLst/>
          </a:prstGeom>
          <a:noFill/>
        </p:spPr>
        <p:txBody>
          <a:bodyPr wrap="square" rtlCol="0">
            <a:spAutoFit/>
          </a:bodyPr>
          <a:lstStyle/>
          <a:p>
            <a:pPr algn="just"/>
            <a:r>
              <a:rPr lang="es-ES" dirty="0">
                <a:solidFill>
                  <a:schemeClr val="tx1">
                    <a:lumMod val="95000"/>
                    <a:lumOff val="5000"/>
                  </a:schemeClr>
                </a:solidFill>
              </a:rPr>
              <a:t>E</a:t>
            </a:r>
            <a:r>
              <a:rPr lang="es-ES" dirty="0" smtClean="0">
                <a:solidFill>
                  <a:schemeClr val="tx1">
                    <a:lumMod val="95000"/>
                    <a:lumOff val="5000"/>
                  </a:schemeClr>
                </a:solidFill>
              </a:rPr>
              <a:t>s </a:t>
            </a:r>
            <a:r>
              <a:rPr lang="es-ES" dirty="0">
                <a:solidFill>
                  <a:schemeClr val="tx1">
                    <a:lumMod val="95000"/>
                    <a:lumOff val="5000"/>
                  </a:schemeClr>
                </a:solidFill>
              </a:rPr>
              <a:t>un tipo de tejido conectivo especializado, elástico, carente de vasos sanguíneos, formados principalmente por matriz extracelular y por células dispersas denominadas </a:t>
            </a:r>
            <a:r>
              <a:rPr lang="es-ES" dirty="0" smtClean="0">
                <a:solidFill>
                  <a:schemeClr val="tx1">
                    <a:lumMod val="95000"/>
                    <a:lumOff val="5000"/>
                  </a:schemeClr>
                </a:solidFill>
              </a:rPr>
              <a:t>condrocitos.</a:t>
            </a:r>
            <a:endParaRPr lang="es-ES" dirty="0">
              <a:solidFill>
                <a:schemeClr val="tx1">
                  <a:lumMod val="95000"/>
                  <a:lumOff val="5000"/>
                </a:schemeClr>
              </a:solidFill>
            </a:endParaRP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6765" y="2926759"/>
            <a:ext cx="4621262" cy="28700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365946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52596" y="428604"/>
            <a:ext cx="8229600" cy="1143000"/>
          </a:xfrm>
        </p:spPr>
        <p:txBody>
          <a:bodyPr/>
          <a:lstStyle/>
          <a:p>
            <a:pPr algn="ctr"/>
            <a:r>
              <a:rPr lang="es-ES" b="1" dirty="0" smtClean="0">
                <a:solidFill>
                  <a:srgbClr val="66FFFF"/>
                </a:solidFill>
                <a:latin typeface="Batang" panose="02030600000101010101" pitchFamily="18" charset="-127"/>
                <a:ea typeface="Batang" panose="02030600000101010101" pitchFamily="18" charset="-127"/>
              </a:rPr>
              <a:t>MATRIZ EXTRACELULAR</a:t>
            </a:r>
            <a:endParaRPr lang="es-ES" b="1" dirty="0">
              <a:solidFill>
                <a:srgbClr val="66FFFF"/>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3624190" y="1477788"/>
            <a:ext cx="4886412" cy="1214612"/>
          </a:xfrm>
        </p:spPr>
        <p:txBody>
          <a:bodyPr>
            <a:noAutofit/>
          </a:bodyPr>
          <a:lstStyle/>
          <a:p>
            <a:pPr algn="just">
              <a:buNone/>
            </a:pPr>
            <a:r>
              <a:rPr lang="es-ES" sz="2000" dirty="0">
                <a:solidFill>
                  <a:schemeClr val="tx1">
                    <a:lumMod val="95000"/>
                    <a:lumOff val="5000"/>
                  </a:schemeClr>
                </a:solidFill>
              </a:rPr>
              <a:t>	</a:t>
            </a:r>
            <a:r>
              <a:rPr lang="es-ES" sz="2000" dirty="0" smtClean="0">
                <a:solidFill>
                  <a:schemeClr val="tx1">
                    <a:lumMod val="95000"/>
                    <a:lumOff val="5000"/>
                  </a:schemeClr>
                </a:solidFill>
              </a:rPr>
              <a:t>Es </a:t>
            </a:r>
            <a:r>
              <a:rPr lang="es-ES" sz="2000" dirty="0">
                <a:solidFill>
                  <a:schemeClr val="tx1">
                    <a:lumMod val="95000"/>
                    <a:lumOff val="5000"/>
                  </a:schemeClr>
                </a:solidFill>
              </a:rPr>
              <a:t>el conjunto de </a:t>
            </a:r>
            <a:r>
              <a:rPr lang="es-ES" sz="2000" dirty="0" smtClean="0">
                <a:solidFill>
                  <a:schemeClr val="tx1">
                    <a:lumMod val="95000"/>
                    <a:lumOff val="5000"/>
                  </a:schemeClr>
                </a:solidFill>
              </a:rPr>
              <a:t>materiales extracelulares </a:t>
            </a:r>
            <a:r>
              <a:rPr lang="es-ES" sz="2000" dirty="0">
                <a:solidFill>
                  <a:schemeClr val="tx1">
                    <a:lumMod val="95000"/>
                    <a:lumOff val="5000"/>
                  </a:schemeClr>
                </a:solidFill>
              </a:rPr>
              <a:t>que forman parte de un tejido</a:t>
            </a:r>
            <a:r>
              <a:rPr lang="es-ES" sz="2000" dirty="0" smtClean="0">
                <a:solidFill>
                  <a:schemeClr val="tx1">
                    <a:lumMod val="95000"/>
                    <a:lumOff val="5000"/>
                  </a:schemeClr>
                </a:solidFill>
              </a:rPr>
              <a:t>.</a:t>
            </a:r>
            <a:endParaRPr lang="es-ES" sz="2000" dirty="0">
              <a:solidFill>
                <a:schemeClr val="tx1">
                  <a:lumMod val="95000"/>
                  <a:lumOff val="5000"/>
                </a:schemeClr>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5364" y="3084512"/>
            <a:ext cx="5444064" cy="2871788"/>
          </a:xfrm>
          <a:prstGeom prst="rect">
            <a:avLst/>
          </a:prstGeom>
        </p:spPr>
      </p:pic>
    </p:spTree>
    <p:extLst>
      <p:ext uri="{BB962C8B-B14F-4D97-AF65-F5344CB8AC3E}">
        <p14:creationId xmlns:p14="http://schemas.microsoft.com/office/powerpoint/2010/main" val="16176229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14896" y="549236"/>
            <a:ext cx="3216304" cy="1143000"/>
          </a:xfrm>
        </p:spPr>
        <p:txBody>
          <a:bodyPr>
            <a:normAutofit fontScale="90000"/>
          </a:bodyPr>
          <a:lstStyle/>
          <a:p>
            <a:pPr algn="ctr"/>
            <a:r>
              <a:rPr lang="es-ES" b="1" dirty="0" smtClean="0">
                <a:solidFill>
                  <a:srgbClr val="0070C0"/>
                </a:solidFill>
                <a:latin typeface="Batang" panose="02030600000101010101" pitchFamily="18" charset="-127"/>
                <a:ea typeface="Batang" panose="02030600000101010101" pitchFamily="18" charset="-127"/>
              </a:rPr>
              <a:t>ASTROCITOS</a:t>
            </a:r>
            <a:endParaRPr lang="es-ES" b="1" dirty="0">
              <a:solidFill>
                <a:srgbClr val="0070C0"/>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4729148" y="1692236"/>
            <a:ext cx="3454400" cy="1670863"/>
          </a:xfrm>
        </p:spPr>
        <p:txBody>
          <a:bodyPr>
            <a:normAutofit/>
          </a:bodyPr>
          <a:lstStyle/>
          <a:p>
            <a:pPr algn="just">
              <a:buNone/>
            </a:pPr>
            <a:r>
              <a:rPr lang="es-ES" sz="2000" dirty="0" smtClean="0">
                <a:solidFill>
                  <a:schemeClr val="tx1">
                    <a:lumMod val="95000"/>
                    <a:lumOff val="5000"/>
                  </a:schemeClr>
                </a:solidFill>
                <a:latin typeface="Batang" panose="02030600000101010101" pitchFamily="18" charset="-127"/>
                <a:ea typeface="Batang" panose="02030600000101010101" pitchFamily="18" charset="-127"/>
              </a:rPr>
              <a:t>	</a:t>
            </a:r>
            <a:r>
              <a:rPr lang="es-ES" sz="2000" dirty="0">
                <a:solidFill>
                  <a:schemeClr val="tx1">
                    <a:lumMod val="95000"/>
                    <a:lumOff val="5000"/>
                  </a:schemeClr>
                </a:solidFill>
              </a:rPr>
              <a:t>Son las principales y más numerosas células </a:t>
            </a:r>
            <a:r>
              <a:rPr lang="es-ES" sz="2000" dirty="0" err="1">
                <a:solidFill>
                  <a:schemeClr val="tx1">
                    <a:lumMod val="95000"/>
                    <a:lumOff val="5000"/>
                  </a:schemeClr>
                </a:solidFill>
              </a:rPr>
              <a:t>gliales</a:t>
            </a:r>
            <a:r>
              <a:rPr lang="es-ES" sz="2000" dirty="0">
                <a:solidFill>
                  <a:schemeClr val="tx1">
                    <a:lumMod val="95000"/>
                    <a:lumOff val="5000"/>
                  </a:schemeClr>
                </a:solidFill>
              </a:rPr>
              <a:t>.</a:t>
            </a:r>
          </a:p>
          <a:p>
            <a:pPr algn="just">
              <a:buNone/>
            </a:pPr>
            <a:endParaRPr lang="es-ES"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7505" y="3090048"/>
            <a:ext cx="5031085" cy="30186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3101442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52596" y="428604"/>
            <a:ext cx="8229600" cy="1143000"/>
          </a:xfrm>
        </p:spPr>
        <p:txBody>
          <a:bodyPr/>
          <a:lstStyle/>
          <a:p>
            <a:pPr algn="ctr"/>
            <a:r>
              <a:rPr lang="es-ES" b="1" dirty="0" smtClean="0">
                <a:solidFill>
                  <a:srgbClr val="66FFFF"/>
                </a:solidFill>
                <a:latin typeface="Batang" panose="02030600000101010101" pitchFamily="18" charset="-127"/>
                <a:ea typeface="Batang" panose="02030600000101010101" pitchFamily="18" charset="-127"/>
              </a:rPr>
              <a:t>MATRIZ ÓSEA</a:t>
            </a:r>
            <a:endParaRPr lang="es-ES" b="1" dirty="0">
              <a:solidFill>
                <a:srgbClr val="66FFFF"/>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921493" y="1978004"/>
            <a:ext cx="5567406" cy="2568596"/>
          </a:xfrm>
        </p:spPr>
        <p:txBody>
          <a:bodyPr>
            <a:noAutofit/>
          </a:bodyPr>
          <a:lstStyle/>
          <a:p>
            <a:pPr algn="just">
              <a:buNone/>
            </a:pPr>
            <a:r>
              <a:rPr lang="es-ES" sz="2000" dirty="0" smtClean="0">
                <a:solidFill>
                  <a:schemeClr val="tx1">
                    <a:lumMod val="95000"/>
                    <a:lumOff val="5000"/>
                  </a:schemeClr>
                </a:solidFill>
              </a:rPr>
              <a:t>	Es </a:t>
            </a:r>
            <a:r>
              <a:rPr lang="es-ES" sz="2000" dirty="0">
                <a:solidFill>
                  <a:schemeClr val="tx1">
                    <a:lumMod val="95000"/>
                    <a:lumOff val="5000"/>
                  </a:schemeClr>
                </a:solidFill>
              </a:rPr>
              <a:t>un tejido especializado del tejido conectivo, constituyente principal de los huesos en los vertebrados. Está compuesto por células y componentes extracelulares calcificados que forman la matriz ósea. Se caracteriza por su rigidez y su gran resistencia tanto a la tracción como a la compresión.</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3108" y="1692254"/>
            <a:ext cx="3921214" cy="3140096"/>
          </a:xfrm>
          <a:prstGeom prst="rect">
            <a:avLst/>
          </a:prstGeom>
        </p:spPr>
      </p:pic>
    </p:spTree>
    <p:extLst>
      <p:ext uri="{BB962C8B-B14F-4D97-AF65-F5344CB8AC3E}">
        <p14:creationId xmlns:p14="http://schemas.microsoft.com/office/powerpoint/2010/main" val="315218025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06740" y="492104"/>
            <a:ext cx="5057804" cy="1143000"/>
          </a:xfrm>
        </p:spPr>
        <p:txBody>
          <a:bodyPr/>
          <a:lstStyle/>
          <a:p>
            <a:pPr algn="ctr"/>
            <a:r>
              <a:rPr lang="es-ES" b="1" dirty="0" smtClean="0">
                <a:solidFill>
                  <a:srgbClr val="66FFFF"/>
                </a:solidFill>
                <a:latin typeface="Batang" panose="02030600000101010101" pitchFamily="18" charset="-127"/>
                <a:ea typeface="Batang" panose="02030600000101010101" pitchFamily="18" charset="-127"/>
              </a:rPr>
              <a:t>MEMBRANA BASAL</a:t>
            </a:r>
            <a:endParaRPr lang="es-ES" b="1" dirty="0">
              <a:solidFill>
                <a:srgbClr val="66FFFF"/>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2289088" y="1299988"/>
            <a:ext cx="7893108" cy="1214612"/>
          </a:xfrm>
        </p:spPr>
        <p:txBody>
          <a:bodyPr>
            <a:noAutofit/>
          </a:bodyPr>
          <a:lstStyle/>
          <a:p>
            <a:pPr algn="just">
              <a:buNone/>
            </a:pPr>
            <a:r>
              <a:rPr lang="es-ES" sz="2000" dirty="0" smtClean="0"/>
              <a:t>	</a:t>
            </a:r>
            <a:r>
              <a:rPr lang="es-ES" sz="2000" dirty="0" smtClean="0">
                <a:solidFill>
                  <a:schemeClr val="tx1">
                    <a:lumMod val="95000"/>
                    <a:lumOff val="5000"/>
                  </a:schemeClr>
                </a:solidFill>
              </a:rPr>
              <a:t>Fina </a:t>
            </a:r>
            <a:r>
              <a:rPr lang="es-ES" sz="2000" dirty="0">
                <a:solidFill>
                  <a:schemeClr val="tx1">
                    <a:lumMod val="95000"/>
                    <a:lumOff val="5000"/>
                  </a:schemeClr>
                </a:solidFill>
              </a:rPr>
              <a:t>lámina de colágeno que soporta el epitelio de las células animales, separándolas del conectivo. Está compuesta por </a:t>
            </a:r>
            <a:r>
              <a:rPr lang="es-ES" sz="2000" dirty="0" err="1">
                <a:solidFill>
                  <a:schemeClr val="tx1">
                    <a:lumMod val="95000"/>
                    <a:lumOff val="5000"/>
                  </a:schemeClr>
                </a:solidFill>
              </a:rPr>
              <a:t>glucosaminoglicanos</a:t>
            </a:r>
            <a:r>
              <a:rPr lang="es-ES" sz="2000" dirty="0">
                <a:solidFill>
                  <a:schemeClr val="tx1">
                    <a:lumMod val="95000"/>
                    <a:lumOff val="5000"/>
                  </a:schemeClr>
                </a:solidFill>
              </a:rPr>
              <a:t> (</a:t>
            </a:r>
            <a:r>
              <a:rPr lang="es-ES" sz="2000" dirty="0" err="1">
                <a:solidFill>
                  <a:schemeClr val="tx1">
                    <a:lumMod val="95000"/>
                    <a:lumOff val="5000"/>
                  </a:schemeClr>
                </a:solidFill>
              </a:rPr>
              <a:t>mucopolisacáridos</a:t>
            </a:r>
            <a:r>
              <a:rPr lang="es-ES" sz="2000" dirty="0">
                <a:solidFill>
                  <a:schemeClr val="tx1">
                    <a:lumMod val="95000"/>
                    <a:lumOff val="5000"/>
                  </a:schemeClr>
                </a:solidFill>
              </a:rPr>
              <a:t>) y tejido fibroso.</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8292" y="3627284"/>
            <a:ext cx="3314700" cy="24828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1583799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06740" y="492104"/>
            <a:ext cx="5057804" cy="1143000"/>
          </a:xfrm>
        </p:spPr>
        <p:txBody>
          <a:bodyPr/>
          <a:lstStyle/>
          <a:p>
            <a:pPr algn="ctr"/>
            <a:r>
              <a:rPr lang="es-ES" b="1" dirty="0" smtClean="0">
                <a:solidFill>
                  <a:srgbClr val="66FFFF"/>
                </a:solidFill>
                <a:latin typeface="Batang" panose="02030600000101010101" pitchFamily="18" charset="-127"/>
                <a:ea typeface="Batang" panose="02030600000101010101" pitchFamily="18" charset="-127"/>
              </a:rPr>
              <a:t>MICROFIBRILLAS</a:t>
            </a:r>
            <a:endParaRPr lang="es-ES" b="1" dirty="0">
              <a:solidFill>
                <a:srgbClr val="66FFFF"/>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2289088" y="1299988"/>
            <a:ext cx="7893108" cy="1214612"/>
          </a:xfrm>
        </p:spPr>
        <p:txBody>
          <a:bodyPr>
            <a:noAutofit/>
          </a:bodyPr>
          <a:lstStyle/>
          <a:p>
            <a:pPr algn="just">
              <a:buNone/>
            </a:pPr>
            <a:r>
              <a:rPr lang="es-ES" sz="2000" dirty="0" smtClean="0"/>
              <a:t>	</a:t>
            </a:r>
            <a:endParaRPr lang="es-ES" sz="2000" dirty="0">
              <a:solidFill>
                <a:schemeClr val="tx1"/>
              </a:solidFill>
            </a:endParaRPr>
          </a:p>
        </p:txBody>
      </p:sp>
      <p:sp>
        <p:nvSpPr>
          <p:cNvPr id="4" name="CuadroTexto 3"/>
          <p:cNvSpPr txBox="1"/>
          <p:nvPr/>
        </p:nvSpPr>
        <p:spPr>
          <a:xfrm>
            <a:off x="4038542" y="1727200"/>
            <a:ext cx="4394200" cy="1015663"/>
          </a:xfrm>
          <a:prstGeom prst="rect">
            <a:avLst/>
          </a:prstGeom>
          <a:noFill/>
        </p:spPr>
        <p:txBody>
          <a:bodyPr wrap="square" rtlCol="0">
            <a:spAutoFit/>
          </a:bodyPr>
          <a:lstStyle/>
          <a:p>
            <a:pPr algn="just"/>
            <a:r>
              <a:rPr lang="es-ES" sz="2000" dirty="0">
                <a:solidFill>
                  <a:schemeClr val="tx1">
                    <a:lumMod val="95000"/>
                    <a:lumOff val="5000"/>
                  </a:schemeClr>
                </a:solidFill>
              </a:rPr>
              <a:t>S</a:t>
            </a:r>
            <a:r>
              <a:rPr lang="es-ES" sz="2000" dirty="0" smtClean="0">
                <a:solidFill>
                  <a:schemeClr val="tx1">
                    <a:lumMod val="95000"/>
                    <a:lumOff val="5000"/>
                  </a:schemeClr>
                </a:solidFill>
              </a:rPr>
              <a:t>on </a:t>
            </a:r>
            <a:r>
              <a:rPr lang="es-ES" sz="2000" dirty="0">
                <a:solidFill>
                  <a:schemeClr val="tx1">
                    <a:lumMod val="95000"/>
                    <a:lumOff val="5000"/>
                  </a:schemeClr>
                </a:solidFill>
              </a:rPr>
              <a:t>cilindros rectos que se hallan en muchas células y están constituidos por proteínas</a:t>
            </a:r>
            <a:r>
              <a:rPr lang="es-ES" dirty="0">
                <a:solidFill>
                  <a:schemeClr val="tx1">
                    <a:lumMod val="95000"/>
                    <a:lumOff val="5000"/>
                  </a:schemeClr>
                </a:solidFill>
              </a:rPr>
              <a:t>.</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5750" y="3140662"/>
            <a:ext cx="4979784" cy="3386985"/>
          </a:xfrm>
          <a:prstGeom prst="rect">
            <a:avLst/>
          </a:prstGeom>
        </p:spPr>
      </p:pic>
    </p:spTree>
    <p:extLst>
      <p:ext uri="{BB962C8B-B14F-4D97-AF65-F5344CB8AC3E}">
        <p14:creationId xmlns:p14="http://schemas.microsoft.com/office/powerpoint/2010/main" val="16108676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58262" y="422090"/>
            <a:ext cx="5754760" cy="1247796"/>
          </a:xfrm>
        </p:spPr>
        <p:txBody>
          <a:bodyPr>
            <a:normAutofit/>
          </a:bodyPr>
          <a:lstStyle/>
          <a:p>
            <a:pPr algn="ctr"/>
            <a:r>
              <a:rPr lang="es-ES" b="1" dirty="0" smtClean="0">
                <a:solidFill>
                  <a:srgbClr val="66FFFF"/>
                </a:solidFill>
                <a:latin typeface="Batang" panose="02030600000101010101" pitchFamily="18" charset="-127"/>
                <a:ea typeface="Batang" panose="02030600000101010101" pitchFamily="18" charset="-127"/>
              </a:rPr>
              <a:t>MICROVELLOSIDADES</a:t>
            </a:r>
            <a:endParaRPr lang="es-ES" b="1" dirty="0">
              <a:solidFill>
                <a:srgbClr val="66FFFF"/>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2289088" y="1363488"/>
            <a:ext cx="7893108" cy="1214612"/>
          </a:xfrm>
        </p:spPr>
        <p:txBody>
          <a:bodyPr>
            <a:noAutofit/>
          </a:bodyPr>
          <a:lstStyle/>
          <a:p>
            <a:pPr marL="0" indent="0" algn="just">
              <a:buNone/>
            </a:pPr>
            <a:r>
              <a:rPr lang="es-ES" sz="2000" dirty="0" smtClean="0">
                <a:solidFill>
                  <a:schemeClr val="tx1">
                    <a:lumMod val="95000"/>
                    <a:lumOff val="5000"/>
                  </a:schemeClr>
                </a:solidFill>
              </a:rPr>
              <a:t>Son </a:t>
            </a:r>
            <a:r>
              <a:rPr lang="es-ES" sz="2000" dirty="0">
                <a:solidFill>
                  <a:schemeClr val="tx1">
                    <a:lumMod val="95000"/>
                    <a:lumOff val="5000"/>
                  </a:schemeClr>
                </a:solidFill>
              </a:rPr>
              <a:t>continuaciones de células con forma de dedos, que sirven para ampliar la superficie de las células y así mejorar el intercambio de sustancia.</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7812" y="2849562"/>
            <a:ext cx="4096054" cy="2725738"/>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6889" y="2715961"/>
            <a:ext cx="3210012" cy="2859339"/>
          </a:xfrm>
          <a:prstGeom prst="rect">
            <a:avLst/>
          </a:prstGeom>
        </p:spPr>
      </p:pic>
    </p:spTree>
    <p:extLst>
      <p:ext uri="{BB962C8B-B14F-4D97-AF65-F5344CB8AC3E}">
        <p14:creationId xmlns:p14="http://schemas.microsoft.com/office/powerpoint/2010/main" val="239580960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219700" y="355600"/>
            <a:ext cx="3276600" cy="6247864"/>
          </a:xfrm>
          <a:prstGeom prst="rect">
            <a:avLst/>
          </a:prstGeom>
          <a:noFill/>
        </p:spPr>
        <p:txBody>
          <a:bodyPr wrap="square" rtlCol="0">
            <a:spAutoFit/>
          </a:bodyPr>
          <a:lstStyle/>
          <a:p>
            <a:pPr algn="ctr"/>
            <a:r>
              <a:rPr lang="es-ES" sz="40000" dirty="0">
                <a:solidFill>
                  <a:srgbClr val="808080"/>
                </a:solidFill>
                <a:latin typeface="Baskerville Old Face" panose="02020602080505020303" pitchFamily="18" charset="0"/>
              </a:rPr>
              <a:t>N</a:t>
            </a:r>
          </a:p>
        </p:txBody>
      </p:sp>
    </p:spTree>
    <p:extLst>
      <p:ext uri="{BB962C8B-B14F-4D97-AF65-F5344CB8AC3E}">
        <p14:creationId xmlns:p14="http://schemas.microsoft.com/office/powerpoint/2010/main" val="309270772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06740" y="492104"/>
            <a:ext cx="5057804" cy="1143000"/>
          </a:xfrm>
        </p:spPr>
        <p:txBody>
          <a:bodyPr/>
          <a:lstStyle/>
          <a:p>
            <a:pPr algn="ctr"/>
            <a:r>
              <a:rPr lang="es-ES" b="1" dirty="0" smtClean="0">
                <a:solidFill>
                  <a:srgbClr val="808080"/>
                </a:solidFill>
                <a:latin typeface="Batang" panose="02030600000101010101" pitchFamily="18" charset="-127"/>
                <a:ea typeface="Batang" panose="02030600000101010101" pitchFamily="18" charset="-127"/>
              </a:rPr>
              <a:t>NEUROFILAMENTO</a:t>
            </a:r>
            <a:endParaRPr lang="es-ES" b="1" dirty="0">
              <a:solidFill>
                <a:srgbClr val="808080"/>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3143192" y="1606508"/>
            <a:ext cx="6184900" cy="2287741"/>
          </a:xfrm>
        </p:spPr>
        <p:txBody>
          <a:bodyPr>
            <a:noAutofit/>
          </a:bodyPr>
          <a:lstStyle/>
          <a:p>
            <a:pPr algn="just">
              <a:buNone/>
            </a:pPr>
            <a:r>
              <a:rPr lang="es-ES" sz="2000" dirty="0">
                <a:solidFill>
                  <a:schemeClr val="tx1">
                    <a:lumMod val="95000"/>
                    <a:lumOff val="5000"/>
                  </a:schemeClr>
                </a:solidFill>
              </a:rPr>
              <a:t>	Tipo de </a:t>
            </a:r>
            <a:r>
              <a:rPr lang="es-ES" sz="2000" dirty="0" smtClean="0">
                <a:solidFill>
                  <a:schemeClr val="tx1">
                    <a:lumMod val="95000"/>
                    <a:lumOff val="5000"/>
                  </a:schemeClr>
                </a:solidFill>
              </a:rPr>
              <a:t>filamento </a:t>
            </a:r>
            <a:r>
              <a:rPr lang="es-ES" sz="2000" dirty="0">
                <a:solidFill>
                  <a:schemeClr val="tx1">
                    <a:lumMod val="95000"/>
                    <a:lumOff val="5000"/>
                  </a:schemeClr>
                </a:solidFill>
              </a:rPr>
              <a:t>que se encuentra en el </a:t>
            </a:r>
            <a:r>
              <a:rPr lang="es-ES" sz="2000" dirty="0" smtClean="0">
                <a:solidFill>
                  <a:schemeClr val="tx1">
                    <a:lumMod val="95000"/>
                    <a:lumOff val="5000"/>
                  </a:schemeClr>
                </a:solidFill>
              </a:rPr>
              <a:t>axón </a:t>
            </a:r>
            <a:r>
              <a:rPr lang="es-ES" sz="2000" dirty="0">
                <a:solidFill>
                  <a:schemeClr val="tx1">
                    <a:lumMod val="95000"/>
                    <a:lumOff val="5000"/>
                  </a:schemeClr>
                </a:solidFill>
              </a:rPr>
              <a:t>de la células nerviosas. Sirven como elementos del </a:t>
            </a:r>
            <a:r>
              <a:rPr lang="es-ES" sz="2000" dirty="0" err="1">
                <a:solidFill>
                  <a:schemeClr val="tx1">
                    <a:lumMod val="95000"/>
                    <a:lumOff val="5000"/>
                  </a:schemeClr>
                </a:solidFill>
              </a:rPr>
              <a:t>citoesqueleto</a:t>
            </a:r>
            <a:r>
              <a:rPr lang="es-ES" sz="2000" dirty="0">
                <a:solidFill>
                  <a:schemeClr val="tx1">
                    <a:lumMod val="95000"/>
                    <a:lumOff val="5000"/>
                  </a:schemeClr>
                </a:solidFill>
              </a:rPr>
              <a:t>, conformando el </a:t>
            </a:r>
            <a:r>
              <a:rPr lang="es-ES" sz="2000" dirty="0" smtClean="0">
                <a:solidFill>
                  <a:schemeClr val="tx1">
                    <a:lumMod val="95000"/>
                    <a:lumOff val="5000"/>
                  </a:schemeClr>
                </a:solidFill>
              </a:rPr>
              <a:t>citoplasma </a:t>
            </a:r>
            <a:r>
              <a:rPr lang="es-ES" sz="2000" dirty="0">
                <a:solidFill>
                  <a:schemeClr val="tx1">
                    <a:lumMod val="95000"/>
                    <a:lumOff val="5000"/>
                  </a:schemeClr>
                </a:solidFill>
              </a:rPr>
              <a:t>del </a:t>
            </a:r>
            <a:r>
              <a:rPr lang="es-ES" sz="2000" dirty="0" smtClean="0">
                <a:solidFill>
                  <a:schemeClr val="tx1">
                    <a:lumMod val="95000"/>
                    <a:lumOff val="5000"/>
                  </a:schemeClr>
                </a:solidFill>
              </a:rPr>
              <a:t>axón.</a:t>
            </a:r>
            <a:endParaRPr lang="es-ES" sz="2000" dirty="0">
              <a:solidFill>
                <a:schemeClr val="tx1">
                  <a:lumMod val="95000"/>
                  <a:lumOff val="5000"/>
                </a:schemeClr>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2517" y="3224059"/>
            <a:ext cx="4286250" cy="3219450"/>
          </a:xfrm>
          <a:prstGeom prst="rect">
            <a:avLst/>
          </a:prstGeom>
        </p:spPr>
      </p:pic>
    </p:spTree>
    <p:extLst>
      <p:ext uri="{BB962C8B-B14F-4D97-AF65-F5344CB8AC3E}">
        <p14:creationId xmlns:p14="http://schemas.microsoft.com/office/powerpoint/2010/main" val="400463311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06740" y="492104"/>
            <a:ext cx="5057804" cy="1143000"/>
          </a:xfrm>
        </p:spPr>
        <p:txBody>
          <a:bodyPr/>
          <a:lstStyle/>
          <a:p>
            <a:pPr algn="ctr"/>
            <a:r>
              <a:rPr lang="es-ES" b="1" dirty="0" smtClean="0">
                <a:solidFill>
                  <a:srgbClr val="808080"/>
                </a:solidFill>
                <a:latin typeface="Batang" panose="02030600000101010101" pitchFamily="18" charset="-127"/>
                <a:ea typeface="Batang" panose="02030600000101010101" pitchFamily="18" charset="-127"/>
              </a:rPr>
              <a:t>NEURONA</a:t>
            </a:r>
            <a:endParaRPr lang="es-ES" b="1" dirty="0">
              <a:solidFill>
                <a:srgbClr val="808080"/>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1284186" y="1287288"/>
            <a:ext cx="9902912" cy="1773412"/>
          </a:xfrm>
        </p:spPr>
        <p:txBody>
          <a:bodyPr>
            <a:noAutofit/>
          </a:bodyPr>
          <a:lstStyle/>
          <a:p>
            <a:pPr algn="just">
              <a:buNone/>
            </a:pPr>
            <a:r>
              <a:rPr lang="es-ES" sz="2000" dirty="0">
                <a:solidFill>
                  <a:schemeClr val="tx1">
                    <a:lumMod val="95000"/>
                    <a:lumOff val="5000"/>
                  </a:schemeClr>
                </a:solidFill>
              </a:rPr>
              <a:t>	Célula alargada y ramificada que es la unidad fundamental del sistema nervioso, estando especializada en la conducción de impulsos. Consiste en un cuerpo celular que contiene un núcleo y gránulos de </a:t>
            </a:r>
            <a:r>
              <a:rPr lang="es-ES" sz="2000" dirty="0" err="1">
                <a:solidFill>
                  <a:schemeClr val="tx1">
                    <a:lumMod val="95000"/>
                    <a:lumOff val="5000"/>
                  </a:schemeClr>
                </a:solidFill>
              </a:rPr>
              <a:t>Nissl</a:t>
            </a:r>
            <a:r>
              <a:rPr lang="es-ES" sz="2000" dirty="0">
                <a:solidFill>
                  <a:schemeClr val="tx1">
                    <a:lumMod val="95000"/>
                    <a:lumOff val="5000"/>
                  </a:schemeClr>
                </a:solidFill>
              </a:rPr>
              <a:t>; las dendritas, que reciben los impulsos que entran y los pasan al cuerpo celular, y el axón, que conduce los impulsos hacia afuera de la célula, a veces a largas distancias. </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9749" y="3236247"/>
            <a:ext cx="3936453" cy="2453353"/>
          </a:xfrm>
          <a:prstGeom prst="rect">
            <a:avLst/>
          </a:prstGeom>
        </p:spPr>
      </p:pic>
      <p:sp>
        <p:nvSpPr>
          <p:cNvPr id="6" name="CuadroTexto 5"/>
          <p:cNvSpPr txBox="1"/>
          <p:nvPr/>
        </p:nvSpPr>
        <p:spPr>
          <a:xfrm>
            <a:off x="1651000" y="3505200"/>
            <a:ext cx="4876800" cy="2554545"/>
          </a:xfrm>
          <a:prstGeom prst="rect">
            <a:avLst/>
          </a:prstGeom>
          <a:noFill/>
        </p:spPr>
        <p:txBody>
          <a:bodyPr wrap="square" rtlCol="0">
            <a:spAutoFit/>
          </a:bodyPr>
          <a:lstStyle/>
          <a:p>
            <a:pPr algn="just">
              <a:buNone/>
            </a:pPr>
            <a:r>
              <a:rPr lang="es-ES" sz="2000" dirty="0">
                <a:solidFill>
                  <a:schemeClr val="tx1">
                    <a:lumMod val="95000"/>
                    <a:lumOff val="5000"/>
                  </a:schemeClr>
                </a:solidFill>
              </a:rPr>
              <a:t>Pasan de una a otra a través de las sinapsis, las sensitivas transmiten la información desde receptores periféricos hasta el sistema nervioso central; las motoras conducen la información desde el sistema nervioso central hasta los órganos efectores, por ejemplo los músculos.</a:t>
            </a:r>
          </a:p>
        </p:txBody>
      </p:sp>
    </p:spTree>
    <p:extLst>
      <p:ext uri="{BB962C8B-B14F-4D97-AF65-F5344CB8AC3E}">
        <p14:creationId xmlns:p14="http://schemas.microsoft.com/office/powerpoint/2010/main" val="301471244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01062" y="479404"/>
            <a:ext cx="6669160" cy="1019196"/>
          </a:xfrm>
        </p:spPr>
        <p:txBody>
          <a:bodyPr>
            <a:normAutofit/>
          </a:bodyPr>
          <a:lstStyle/>
          <a:p>
            <a:pPr algn="ctr"/>
            <a:r>
              <a:rPr lang="es-ES" b="1" dirty="0" smtClean="0">
                <a:solidFill>
                  <a:srgbClr val="808080"/>
                </a:solidFill>
                <a:latin typeface="Batang" panose="02030600000101010101" pitchFamily="18" charset="-127"/>
                <a:ea typeface="Batang" panose="02030600000101010101" pitchFamily="18" charset="-127"/>
              </a:rPr>
              <a:t>NÓDULO DE RANVIER</a:t>
            </a:r>
            <a:endParaRPr lang="es-ES" b="1" dirty="0">
              <a:solidFill>
                <a:srgbClr val="808080"/>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2841123" y="1797008"/>
            <a:ext cx="6789038" cy="2495592"/>
          </a:xfrm>
        </p:spPr>
        <p:txBody>
          <a:bodyPr>
            <a:noAutofit/>
          </a:bodyPr>
          <a:lstStyle/>
          <a:p>
            <a:pPr algn="just">
              <a:buNone/>
            </a:pPr>
            <a:r>
              <a:rPr lang="es-ES" sz="2000" dirty="0">
                <a:solidFill>
                  <a:schemeClr val="tx1">
                    <a:lumMod val="95000"/>
                    <a:lumOff val="5000"/>
                  </a:schemeClr>
                </a:solidFill>
              </a:rPr>
              <a:t>	Se aplica a la </a:t>
            </a:r>
            <a:r>
              <a:rPr lang="es-ES" sz="2000" dirty="0" err="1">
                <a:solidFill>
                  <a:schemeClr val="tx1">
                    <a:lumMod val="95000"/>
                    <a:lumOff val="5000"/>
                  </a:schemeClr>
                </a:solidFill>
              </a:rPr>
              <a:t>constriccion</a:t>
            </a:r>
            <a:r>
              <a:rPr lang="es-ES" sz="2000" dirty="0">
                <a:solidFill>
                  <a:schemeClr val="tx1">
                    <a:lumMod val="95000"/>
                    <a:lumOff val="5000"/>
                  </a:schemeClr>
                </a:solidFill>
              </a:rPr>
              <a:t> distribuida a espacio regular de la vaina de mielina de la fibra nerviosa </a:t>
            </a:r>
            <a:r>
              <a:rPr lang="es-ES" sz="2000" dirty="0" err="1">
                <a:solidFill>
                  <a:schemeClr val="tx1">
                    <a:lumMod val="95000"/>
                    <a:lumOff val="5000"/>
                  </a:schemeClr>
                </a:solidFill>
              </a:rPr>
              <a:t>mielínica</a:t>
            </a:r>
            <a:r>
              <a:rPr lang="es-ES" sz="2000" dirty="0">
                <a:solidFill>
                  <a:schemeClr val="tx1">
                    <a:lumMod val="95000"/>
                    <a:lumOff val="5000"/>
                  </a:schemeClr>
                </a:solidFill>
              </a:rPr>
              <a:t>: los nódulos permiten que haya conducción a saltos. Parece como si el impulso nervioso saltara de un nódulo al </a:t>
            </a:r>
            <a:r>
              <a:rPr lang="es-ES" sz="2000" dirty="0" smtClean="0">
                <a:solidFill>
                  <a:schemeClr val="tx1">
                    <a:lumMod val="95000"/>
                    <a:lumOff val="5000"/>
                  </a:schemeClr>
                </a:solidFill>
              </a:rPr>
              <a:t>siguiente.</a:t>
            </a:r>
            <a:endParaRPr lang="es-ES" sz="2000" dirty="0">
              <a:solidFill>
                <a:schemeClr val="tx1">
                  <a:lumMod val="95000"/>
                  <a:lumOff val="5000"/>
                </a:schemeClr>
              </a:solidFill>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6802" y="3454400"/>
            <a:ext cx="5737679" cy="3213100"/>
          </a:xfrm>
          <a:prstGeom prst="rect">
            <a:avLst/>
          </a:prstGeom>
        </p:spPr>
      </p:pic>
    </p:spTree>
    <p:extLst>
      <p:ext uri="{BB962C8B-B14F-4D97-AF65-F5344CB8AC3E}">
        <p14:creationId xmlns:p14="http://schemas.microsoft.com/office/powerpoint/2010/main" val="7897162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219700" y="355600"/>
            <a:ext cx="3276600" cy="6247864"/>
          </a:xfrm>
          <a:prstGeom prst="rect">
            <a:avLst/>
          </a:prstGeom>
          <a:noFill/>
        </p:spPr>
        <p:txBody>
          <a:bodyPr wrap="square" rtlCol="0">
            <a:spAutoFit/>
          </a:bodyPr>
          <a:lstStyle/>
          <a:p>
            <a:pPr algn="ctr"/>
            <a:r>
              <a:rPr lang="es-ES" sz="40000" dirty="0">
                <a:solidFill>
                  <a:schemeClr val="accent2">
                    <a:lumMod val="40000"/>
                    <a:lumOff val="60000"/>
                  </a:schemeClr>
                </a:solidFill>
                <a:latin typeface="Baskerville Old Face" panose="02020602080505020303" pitchFamily="18" charset="0"/>
              </a:rPr>
              <a:t>O</a:t>
            </a:r>
          </a:p>
        </p:txBody>
      </p:sp>
    </p:spTree>
    <p:extLst>
      <p:ext uri="{BB962C8B-B14F-4D97-AF65-F5344CB8AC3E}">
        <p14:creationId xmlns:p14="http://schemas.microsoft.com/office/powerpoint/2010/main" val="329598747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06740" y="492104"/>
            <a:ext cx="5057804" cy="1143000"/>
          </a:xfrm>
        </p:spPr>
        <p:txBody>
          <a:bodyPr/>
          <a:lstStyle/>
          <a:p>
            <a:pPr algn="ctr"/>
            <a:r>
              <a:rPr lang="es-ES" b="1" dirty="0" smtClean="0">
                <a:solidFill>
                  <a:schemeClr val="accent2">
                    <a:lumMod val="40000"/>
                    <a:lumOff val="60000"/>
                  </a:schemeClr>
                </a:solidFill>
                <a:latin typeface="Batang" panose="02030600000101010101" pitchFamily="18" charset="-127"/>
                <a:ea typeface="Batang" panose="02030600000101010101" pitchFamily="18" charset="-127"/>
              </a:rPr>
              <a:t>OLIGODENDROCITOS</a:t>
            </a:r>
            <a:endParaRPr lang="es-ES" b="1" dirty="0">
              <a:solidFill>
                <a:schemeClr val="accent2">
                  <a:lumMod val="40000"/>
                  <a:lumOff val="60000"/>
                </a:schemeClr>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1158744" y="1812904"/>
            <a:ext cx="5095991" cy="4498996"/>
          </a:xfrm>
        </p:spPr>
        <p:txBody>
          <a:bodyPr>
            <a:noAutofit/>
          </a:bodyPr>
          <a:lstStyle/>
          <a:p>
            <a:pPr algn="just">
              <a:buNone/>
            </a:pPr>
            <a:r>
              <a:rPr lang="es-ES" sz="2000" dirty="0">
                <a:solidFill>
                  <a:schemeClr val="tx1">
                    <a:lumMod val="95000"/>
                    <a:lumOff val="5000"/>
                  </a:schemeClr>
                </a:solidFill>
              </a:rPr>
              <a:t>	S</a:t>
            </a:r>
            <a:r>
              <a:rPr lang="es-ES" sz="2000" dirty="0" smtClean="0">
                <a:solidFill>
                  <a:schemeClr val="tx1">
                    <a:lumMod val="95000"/>
                    <a:lumOff val="5000"/>
                  </a:schemeClr>
                </a:solidFill>
              </a:rPr>
              <a:t>on </a:t>
            </a:r>
            <a:r>
              <a:rPr lang="es-ES" sz="2000" dirty="0">
                <a:solidFill>
                  <a:schemeClr val="tx1">
                    <a:lumMod val="95000"/>
                    <a:lumOff val="5000"/>
                  </a:schemeClr>
                </a:solidFill>
              </a:rPr>
              <a:t>un tipo de células de la </a:t>
            </a:r>
            <a:r>
              <a:rPr lang="es-ES" sz="2000" dirty="0" err="1">
                <a:solidFill>
                  <a:schemeClr val="tx1">
                    <a:lumMod val="95000"/>
                    <a:lumOff val="5000"/>
                  </a:schemeClr>
                </a:solidFill>
              </a:rPr>
              <a:t>microglía</a:t>
            </a:r>
            <a:r>
              <a:rPr lang="es-ES" sz="2000" dirty="0">
                <a:solidFill>
                  <a:schemeClr val="tx1">
                    <a:lumMod val="95000"/>
                    <a:lumOff val="5000"/>
                  </a:schemeClr>
                </a:solidFill>
              </a:rPr>
              <a:t>. Estas, son más pequeñas que los </a:t>
            </a:r>
            <a:r>
              <a:rPr lang="es-ES" sz="2000" dirty="0" err="1">
                <a:solidFill>
                  <a:schemeClr val="tx1">
                    <a:lumMod val="95000"/>
                    <a:lumOff val="5000"/>
                  </a:schemeClr>
                </a:solidFill>
              </a:rPr>
              <a:t>astrocitos</a:t>
            </a:r>
            <a:r>
              <a:rPr lang="es-ES" sz="2000" dirty="0">
                <a:solidFill>
                  <a:schemeClr val="tx1">
                    <a:lumMod val="95000"/>
                    <a:lumOff val="5000"/>
                  </a:schemeClr>
                </a:solidFill>
              </a:rPr>
              <a:t> y con pocas prolongaciones. Además de la función de sostén y unión, los </a:t>
            </a:r>
            <a:r>
              <a:rPr lang="es-ES" sz="2000" dirty="0" err="1">
                <a:solidFill>
                  <a:schemeClr val="tx1">
                    <a:lumMod val="95000"/>
                    <a:lumOff val="5000"/>
                  </a:schemeClr>
                </a:solidFill>
              </a:rPr>
              <a:t>Oligodendrocitos</a:t>
            </a:r>
            <a:r>
              <a:rPr lang="es-ES" sz="2000" dirty="0">
                <a:solidFill>
                  <a:schemeClr val="tx1">
                    <a:lumMod val="95000"/>
                    <a:lumOff val="5000"/>
                  </a:schemeClr>
                </a:solidFill>
              </a:rPr>
              <a:t> desempeñan otra importante función, que es la de formar la mielina en el sistema </a:t>
            </a:r>
            <a:r>
              <a:rPr lang="es-ES" sz="2000" dirty="0" smtClean="0">
                <a:solidFill>
                  <a:schemeClr val="tx1">
                    <a:lumMod val="95000"/>
                    <a:lumOff val="5000"/>
                  </a:schemeClr>
                </a:solidFill>
              </a:rPr>
              <a:t>nervioso </a:t>
            </a:r>
            <a:r>
              <a:rPr lang="es-ES" sz="2000" dirty="0">
                <a:solidFill>
                  <a:schemeClr val="tx1">
                    <a:lumMod val="95000"/>
                    <a:lumOff val="5000"/>
                  </a:schemeClr>
                </a:solidFill>
              </a:rPr>
              <a:t>central (SNC). En el sistema nervioso periférico la </a:t>
            </a:r>
            <a:r>
              <a:rPr lang="es-ES" sz="2000" dirty="0" err="1">
                <a:solidFill>
                  <a:schemeClr val="tx1">
                    <a:lumMod val="95000"/>
                    <a:lumOff val="5000"/>
                  </a:schemeClr>
                </a:solidFill>
              </a:rPr>
              <a:t>mielinización</a:t>
            </a:r>
            <a:r>
              <a:rPr lang="es-ES" sz="2000" dirty="0">
                <a:solidFill>
                  <a:schemeClr val="tx1">
                    <a:lumMod val="95000"/>
                    <a:lumOff val="5000"/>
                  </a:schemeClr>
                </a:solidFill>
              </a:rPr>
              <a:t> es desempeñada por la célula de </a:t>
            </a:r>
            <a:r>
              <a:rPr lang="es-ES" sz="2000" dirty="0" err="1">
                <a:solidFill>
                  <a:schemeClr val="tx1">
                    <a:lumMod val="95000"/>
                    <a:lumOff val="5000"/>
                  </a:schemeClr>
                </a:solidFill>
              </a:rPr>
              <a:t>Schwann</a:t>
            </a:r>
            <a:r>
              <a:rPr lang="es-ES" sz="2000" dirty="0">
                <a:solidFill>
                  <a:schemeClr val="tx1">
                    <a:lumMod val="95000"/>
                    <a:lumOff val="5000"/>
                  </a:schemeClr>
                </a:solidFill>
              </a:rPr>
              <a:t>.</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0424" y="2278062"/>
            <a:ext cx="3470275" cy="2718838"/>
          </a:xfrm>
          <a:prstGeom prst="rect">
            <a:avLst/>
          </a:prstGeom>
        </p:spPr>
      </p:pic>
    </p:spTree>
    <p:extLst>
      <p:ext uri="{BB962C8B-B14F-4D97-AF65-F5344CB8AC3E}">
        <p14:creationId xmlns:p14="http://schemas.microsoft.com/office/powerpoint/2010/main" val="19499936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10296" y="1057236"/>
            <a:ext cx="3216304" cy="1143000"/>
          </a:xfrm>
        </p:spPr>
        <p:txBody>
          <a:bodyPr>
            <a:normAutofit/>
          </a:bodyPr>
          <a:lstStyle/>
          <a:p>
            <a:pPr algn="ctr"/>
            <a:r>
              <a:rPr lang="es-ES" b="1" dirty="0" smtClean="0">
                <a:solidFill>
                  <a:srgbClr val="0070C0"/>
                </a:solidFill>
                <a:latin typeface="Batang" panose="02030600000101010101" pitchFamily="18" charset="-127"/>
                <a:ea typeface="Batang" panose="02030600000101010101" pitchFamily="18" charset="-127"/>
              </a:rPr>
              <a:t>AXÓN</a:t>
            </a:r>
            <a:endParaRPr lang="es-ES" b="1" dirty="0">
              <a:solidFill>
                <a:srgbClr val="0070C0"/>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6068998" y="2725879"/>
            <a:ext cx="3898900" cy="2597963"/>
          </a:xfrm>
        </p:spPr>
        <p:txBody>
          <a:bodyPr>
            <a:normAutofit/>
          </a:bodyPr>
          <a:lstStyle/>
          <a:p>
            <a:pPr algn="just">
              <a:buNone/>
            </a:pPr>
            <a:r>
              <a:rPr lang="es-ES" sz="2000" dirty="0" smtClean="0"/>
              <a:t>	</a:t>
            </a:r>
            <a:r>
              <a:rPr lang="es-ES" sz="2000" dirty="0" smtClean="0">
                <a:solidFill>
                  <a:schemeClr val="tx1">
                    <a:lumMod val="95000"/>
                    <a:lumOff val="5000"/>
                  </a:schemeClr>
                </a:solidFill>
              </a:rPr>
              <a:t>Es </a:t>
            </a:r>
            <a:r>
              <a:rPr lang="es-ES" sz="2000" dirty="0">
                <a:solidFill>
                  <a:schemeClr val="tx1">
                    <a:lumMod val="95000"/>
                    <a:lumOff val="5000"/>
                  </a:schemeClr>
                </a:solidFill>
              </a:rPr>
              <a:t>una prolongación de las neuronas especializadas en conducir el </a:t>
            </a:r>
            <a:r>
              <a:rPr lang="es-ES" sz="2000" dirty="0" smtClean="0">
                <a:solidFill>
                  <a:schemeClr val="tx1">
                    <a:lumMod val="95000"/>
                    <a:lumOff val="5000"/>
                  </a:schemeClr>
                </a:solidFill>
              </a:rPr>
              <a:t>impulso </a:t>
            </a:r>
            <a:r>
              <a:rPr lang="es-ES" sz="2000" dirty="0">
                <a:solidFill>
                  <a:schemeClr val="tx1">
                    <a:lumMod val="95000"/>
                    <a:lumOff val="5000"/>
                  </a:schemeClr>
                </a:solidFill>
              </a:rPr>
              <a:t>nervioso desde el cuerpo celular o soma hacia otra célula. En la neurona adulta se trata de una prolongación única</a:t>
            </a:r>
            <a:r>
              <a:rPr lang="es-ES" sz="2000" dirty="0"/>
              <a:t>.</a:t>
            </a:r>
            <a:endParaRPr lang="es-ES"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3162" y="769937"/>
            <a:ext cx="3157538" cy="5214448"/>
          </a:xfrm>
          <a:prstGeom prst="rect">
            <a:avLst/>
          </a:prstGeom>
        </p:spPr>
      </p:pic>
    </p:spTree>
    <p:extLst>
      <p:ext uri="{BB962C8B-B14F-4D97-AF65-F5344CB8AC3E}">
        <p14:creationId xmlns:p14="http://schemas.microsoft.com/office/powerpoint/2010/main" val="1389452768"/>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067501" y="327004"/>
            <a:ext cx="5057804" cy="1143000"/>
          </a:xfrm>
        </p:spPr>
        <p:txBody>
          <a:bodyPr/>
          <a:lstStyle/>
          <a:p>
            <a:pPr algn="ctr"/>
            <a:r>
              <a:rPr lang="es-ES" b="1" dirty="0" smtClean="0">
                <a:solidFill>
                  <a:schemeClr val="accent2">
                    <a:lumMod val="40000"/>
                    <a:lumOff val="60000"/>
                  </a:schemeClr>
                </a:solidFill>
                <a:latin typeface="Batang" panose="02030600000101010101" pitchFamily="18" charset="-127"/>
                <a:ea typeface="Batang" panose="02030600000101010101" pitchFamily="18" charset="-127"/>
              </a:rPr>
              <a:t>OSTEÍNA</a:t>
            </a:r>
            <a:endParaRPr lang="es-ES" b="1" dirty="0">
              <a:solidFill>
                <a:schemeClr val="accent2">
                  <a:lumMod val="40000"/>
                  <a:lumOff val="60000"/>
                </a:schemeClr>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2422438" y="1635104"/>
            <a:ext cx="7626408" cy="2287741"/>
          </a:xfrm>
        </p:spPr>
        <p:txBody>
          <a:bodyPr>
            <a:noAutofit/>
          </a:bodyPr>
          <a:lstStyle/>
          <a:p>
            <a:pPr algn="ctr">
              <a:buNone/>
            </a:pPr>
            <a:r>
              <a:rPr lang="es-ES" sz="2000" dirty="0">
                <a:solidFill>
                  <a:schemeClr val="tx1">
                    <a:lumMod val="95000"/>
                    <a:lumOff val="5000"/>
                  </a:schemeClr>
                </a:solidFill>
              </a:rPr>
              <a:t>	S</a:t>
            </a:r>
            <a:r>
              <a:rPr lang="es-ES" sz="2000" dirty="0" smtClean="0">
                <a:solidFill>
                  <a:schemeClr val="tx1">
                    <a:lumMod val="95000"/>
                    <a:lumOff val="5000"/>
                  </a:schemeClr>
                </a:solidFill>
              </a:rPr>
              <a:t>ustancia </a:t>
            </a:r>
            <a:r>
              <a:rPr lang="es-ES" sz="2000" dirty="0">
                <a:solidFill>
                  <a:schemeClr val="tx1">
                    <a:lumMod val="95000"/>
                    <a:lumOff val="5000"/>
                  </a:schemeClr>
                </a:solidFill>
              </a:rPr>
              <a:t>que forma parte de la piel y de los cartílagos;</a:t>
            </a:r>
            <a:br>
              <a:rPr lang="es-ES" sz="2000" dirty="0">
                <a:solidFill>
                  <a:schemeClr val="tx1">
                    <a:lumMod val="95000"/>
                    <a:lumOff val="5000"/>
                  </a:schemeClr>
                </a:solidFill>
              </a:rPr>
            </a:br>
            <a:r>
              <a:rPr lang="es-ES" sz="2000" dirty="0">
                <a:solidFill>
                  <a:schemeClr val="tx1">
                    <a:lumMod val="95000"/>
                    <a:lumOff val="5000"/>
                  </a:schemeClr>
                </a:solidFill>
              </a:rPr>
              <a:t>a veces se encuentra también en las partes óseas</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8262" y="2778974"/>
            <a:ext cx="4336281" cy="3248025"/>
          </a:xfrm>
          <a:prstGeom prst="rect">
            <a:avLst/>
          </a:prstGeom>
        </p:spPr>
      </p:pic>
    </p:spTree>
    <p:extLst>
      <p:ext uri="{BB962C8B-B14F-4D97-AF65-F5344CB8AC3E}">
        <p14:creationId xmlns:p14="http://schemas.microsoft.com/office/powerpoint/2010/main" val="2305824829"/>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06740" y="492104"/>
            <a:ext cx="5057804" cy="1143000"/>
          </a:xfrm>
        </p:spPr>
        <p:txBody>
          <a:bodyPr/>
          <a:lstStyle/>
          <a:p>
            <a:pPr algn="ctr"/>
            <a:r>
              <a:rPr lang="es-ES" b="1" dirty="0" smtClean="0">
                <a:solidFill>
                  <a:schemeClr val="accent2">
                    <a:lumMod val="40000"/>
                    <a:lumOff val="60000"/>
                  </a:schemeClr>
                </a:solidFill>
                <a:latin typeface="Batang" panose="02030600000101010101" pitchFamily="18" charset="-127"/>
                <a:ea typeface="Batang" panose="02030600000101010101" pitchFamily="18" charset="-127"/>
              </a:rPr>
              <a:t>OSTEOCITOS</a:t>
            </a:r>
            <a:endParaRPr lang="es-ES" b="1" dirty="0">
              <a:solidFill>
                <a:schemeClr val="accent2">
                  <a:lumMod val="40000"/>
                  <a:lumOff val="60000"/>
                </a:schemeClr>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2422438" y="1635104"/>
            <a:ext cx="7626408" cy="2287741"/>
          </a:xfrm>
        </p:spPr>
        <p:txBody>
          <a:bodyPr>
            <a:noAutofit/>
          </a:bodyPr>
          <a:lstStyle/>
          <a:p>
            <a:pPr algn="just">
              <a:buNone/>
            </a:pPr>
            <a:r>
              <a:rPr lang="es-ES" sz="2000" dirty="0"/>
              <a:t>	</a:t>
            </a:r>
            <a:r>
              <a:rPr lang="es-ES" sz="2000" dirty="0">
                <a:solidFill>
                  <a:schemeClr val="tx1">
                    <a:lumMod val="95000"/>
                    <a:lumOff val="5000"/>
                  </a:schemeClr>
                </a:solidFill>
              </a:rPr>
              <a:t>S</a:t>
            </a:r>
            <a:r>
              <a:rPr lang="es-ES" sz="2000" dirty="0" smtClean="0">
                <a:solidFill>
                  <a:schemeClr val="tx1">
                    <a:lumMod val="95000"/>
                    <a:lumOff val="5000"/>
                  </a:schemeClr>
                </a:solidFill>
              </a:rPr>
              <a:t>on </a:t>
            </a:r>
            <a:r>
              <a:rPr lang="es-ES" sz="2000" dirty="0">
                <a:solidFill>
                  <a:schemeClr val="tx1">
                    <a:lumMod val="95000"/>
                    <a:lumOff val="5000"/>
                  </a:schemeClr>
                </a:solidFill>
              </a:rPr>
              <a:t>células que se forman a partir de la diferenciación de los osteoblastos, que a su vez derivan de las células </a:t>
            </a:r>
            <a:r>
              <a:rPr lang="es-ES" sz="2000" dirty="0" err="1">
                <a:solidFill>
                  <a:schemeClr val="tx1">
                    <a:lumMod val="95000"/>
                    <a:lumOff val="5000"/>
                  </a:schemeClr>
                </a:solidFill>
              </a:rPr>
              <a:t>osteoprogenitoras</a:t>
            </a:r>
            <a:r>
              <a:rPr lang="es-ES" sz="2000" dirty="0">
                <a:solidFill>
                  <a:schemeClr val="tx1">
                    <a:lumMod val="95000"/>
                    <a:lumOff val="5000"/>
                  </a:schemeClr>
                </a:solidFill>
              </a:rPr>
              <a:t>. Todos estos tipos celulares, junto con los osteoclastos (de distinto origen), constituyen los elementos celulares del tejido óseo.</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0712" y="3414712"/>
            <a:ext cx="4117951" cy="3100388"/>
          </a:xfrm>
          <a:prstGeom prst="rect">
            <a:avLst/>
          </a:prstGeom>
        </p:spPr>
      </p:pic>
    </p:spTree>
    <p:extLst>
      <p:ext uri="{BB962C8B-B14F-4D97-AF65-F5344CB8AC3E}">
        <p14:creationId xmlns:p14="http://schemas.microsoft.com/office/powerpoint/2010/main" val="1248995053"/>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06740" y="492104"/>
            <a:ext cx="5057804" cy="1143000"/>
          </a:xfrm>
        </p:spPr>
        <p:txBody>
          <a:bodyPr/>
          <a:lstStyle/>
          <a:p>
            <a:pPr algn="ctr"/>
            <a:r>
              <a:rPr lang="es-ES" b="1" dirty="0" smtClean="0">
                <a:solidFill>
                  <a:schemeClr val="accent2">
                    <a:lumMod val="40000"/>
                    <a:lumOff val="60000"/>
                  </a:schemeClr>
                </a:solidFill>
                <a:latin typeface="Batang" panose="02030600000101010101" pitchFamily="18" charset="-127"/>
                <a:ea typeface="Batang" panose="02030600000101010101" pitchFamily="18" charset="-127"/>
              </a:rPr>
              <a:t>OSTEOCLASTOS</a:t>
            </a:r>
            <a:endParaRPr lang="es-ES" b="1" dirty="0">
              <a:solidFill>
                <a:schemeClr val="accent2">
                  <a:lumMod val="40000"/>
                  <a:lumOff val="60000"/>
                </a:schemeClr>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2422438" y="1635104"/>
            <a:ext cx="7626408" cy="2287741"/>
          </a:xfrm>
        </p:spPr>
        <p:txBody>
          <a:bodyPr>
            <a:noAutofit/>
          </a:bodyPr>
          <a:lstStyle/>
          <a:p>
            <a:pPr algn="just">
              <a:buNone/>
            </a:pPr>
            <a:r>
              <a:rPr lang="es-ES" sz="2000" dirty="0">
                <a:solidFill>
                  <a:schemeClr val="tx1">
                    <a:lumMod val="95000"/>
                    <a:lumOff val="5000"/>
                  </a:schemeClr>
                </a:solidFill>
              </a:rPr>
              <a:t>	E</a:t>
            </a:r>
            <a:r>
              <a:rPr lang="es-ES" sz="2000" dirty="0" smtClean="0">
                <a:solidFill>
                  <a:schemeClr val="tx1">
                    <a:lumMod val="95000"/>
                    <a:lumOff val="5000"/>
                  </a:schemeClr>
                </a:solidFill>
              </a:rPr>
              <a:t>s </a:t>
            </a:r>
            <a:r>
              <a:rPr lang="es-ES" sz="2000" dirty="0">
                <a:solidFill>
                  <a:schemeClr val="tx1">
                    <a:lumMod val="95000"/>
                    <a:lumOff val="5000"/>
                  </a:schemeClr>
                </a:solidFill>
              </a:rPr>
              <a:t>una célula multinucleada, móvil, gigante, que degrada, reabsorbe y remodela huesos. Al igual que el osteoblasto, está implicado en la remodelación de hueso natural.</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6100" y="3072664"/>
            <a:ext cx="4319238" cy="3251936"/>
          </a:xfrm>
          <a:prstGeom prst="rect">
            <a:avLst/>
          </a:prstGeom>
        </p:spPr>
      </p:pic>
    </p:spTree>
    <p:extLst>
      <p:ext uri="{BB962C8B-B14F-4D97-AF65-F5344CB8AC3E}">
        <p14:creationId xmlns:p14="http://schemas.microsoft.com/office/powerpoint/2010/main" val="3232370278"/>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219700" y="355600"/>
            <a:ext cx="3276600" cy="6247864"/>
          </a:xfrm>
          <a:prstGeom prst="rect">
            <a:avLst/>
          </a:prstGeom>
          <a:noFill/>
        </p:spPr>
        <p:txBody>
          <a:bodyPr wrap="square" rtlCol="0">
            <a:spAutoFit/>
          </a:bodyPr>
          <a:lstStyle/>
          <a:p>
            <a:pPr algn="ctr"/>
            <a:r>
              <a:rPr lang="es-ES" sz="40000" dirty="0">
                <a:solidFill>
                  <a:srgbClr val="006600"/>
                </a:solidFill>
                <a:latin typeface="Baskerville Old Face" panose="02020602080505020303" pitchFamily="18" charset="0"/>
              </a:rPr>
              <a:t>P</a:t>
            </a:r>
          </a:p>
        </p:txBody>
      </p:sp>
    </p:spTree>
    <p:extLst>
      <p:ext uri="{BB962C8B-B14F-4D97-AF65-F5344CB8AC3E}">
        <p14:creationId xmlns:p14="http://schemas.microsoft.com/office/powerpoint/2010/main" val="4129990551"/>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06740" y="492104"/>
            <a:ext cx="5057804" cy="1143000"/>
          </a:xfrm>
        </p:spPr>
        <p:txBody>
          <a:bodyPr/>
          <a:lstStyle/>
          <a:p>
            <a:pPr algn="ctr"/>
            <a:r>
              <a:rPr lang="es-ES" b="1" dirty="0" smtClean="0">
                <a:solidFill>
                  <a:srgbClr val="006600"/>
                </a:solidFill>
                <a:latin typeface="Batang" panose="02030600000101010101" pitchFamily="18" charset="-127"/>
                <a:ea typeface="Batang" panose="02030600000101010101" pitchFamily="18" charset="-127"/>
              </a:rPr>
              <a:t>PERICONDRIO</a:t>
            </a:r>
            <a:endParaRPr lang="es-ES" b="1" dirty="0">
              <a:solidFill>
                <a:srgbClr val="006600"/>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2422438" y="1635104"/>
            <a:ext cx="7626408" cy="2287741"/>
          </a:xfrm>
        </p:spPr>
        <p:txBody>
          <a:bodyPr>
            <a:noAutofit/>
          </a:bodyPr>
          <a:lstStyle/>
          <a:p>
            <a:pPr algn="just">
              <a:buNone/>
            </a:pPr>
            <a:r>
              <a:rPr lang="es-ES" sz="2000" dirty="0"/>
              <a:t>	</a:t>
            </a:r>
            <a:r>
              <a:rPr lang="es-ES" sz="2000" dirty="0">
                <a:solidFill>
                  <a:schemeClr val="tx1">
                    <a:lumMod val="95000"/>
                    <a:lumOff val="5000"/>
                  </a:schemeClr>
                </a:solidFill>
              </a:rPr>
              <a:t>La cubierta fibrosa de tejido conjuntivo que rodea el cartílago. El </a:t>
            </a:r>
            <a:r>
              <a:rPr lang="es-ES" sz="2000" dirty="0" err="1">
                <a:solidFill>
                  <a:schemeClr val="tx1">
                    <a:lumMod val="95000"/>
                    <a:lumOff val="5000"/>
                  </a:schemeClr>
                </a:solidFill>
              </a:rPr>
              <a:t>pericondrio</a:t>
            </a:r>
            <a:r>
              <a:rPr lang="es-ES" sz="2000" dirty="0">
                <a:solidFill>
                  <a:schemeClr val="tx1">
                    <a:lumMod val="95000"/>
                    <a:lumOff val="5000"/>
                  </a:schemeClr>
                </a:solidFill>
              </a:rPr>
              <a:t> es la membrana de tejido conjuntivo fibroso y denso que recubre la superficie externa de la estructura cartilaginosa.</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5900" y="3257549"/>
            <a:ext cx="4375856" cy="2813051"/>
          </a:xfrm>
          <a:prstGeom prst="rect">
            <a:avLst/>
          </a:prstGeom>
        </p:spPr>
      </p:pic>
    </p:spTree>
    <p:extLst>
      <p:ext uri="{BB962C8B-B14F-4D97-AF65-F5344CB8AC3E}">
        <p14:creationId xmlns:p14="http://schemas.microsoft.com/office/powerpoint/2010/main" val="2115887562"/>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050546" y="380969"/>
            <a:ext cx="5057804" cy="1143000"/>
          </a:xfrm>
        </p:spPr>
        <p:txBody>
          <a:bodyPr/>
          <a:lstStyle/>
          <a:p>
            <a:pPr algn="ctr"/>
            <a:r>
              <a:rPr lang="es-ES" b="1" dirty="0" smtClean="0">
                <a:solidFill>
                  <a:srgbClr val="006600"/>
                </a:solidFill>
                <a:latin typeface="Batang" panose="02030600000101010101" pitchFamily="18" charset="-127"/>
                <a:ea typeface="Batang" panose="02030600000101010101" pitchFamily="18" charset="-127"/>
              </a:rPr>
              <a:t>PERIMISIO</a:t>
            </a:r>
            <a:endParaRPr lang="es-ES" b="1" dirty="0">
              <a:solidFill>
                <a:srgbClr val="006600"/>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2766244" y="1660504"/>
            <a:ext cx="7626408" cy="2287741"/>
          </a:xfrm>
        </p:spPr>
        <p:txBody>
          <a:bodyPr>
            <a:noAutofit/>
          </a:bodyPr>
          <a:lstStyle/>
          <a:p>
            <a:pPr algn="just">
              <a:buNone/>
            </a:pPr>
            <a:r>
              <a:rPr lang="es-ES" sz="2000" dirty="0">
                <a:solidFill>
                  <a:schemeClr val="tx1">
                    <a:lumMod val="95000"/>
                    <a:lumOff val="5000"/>
                  </a:schemeClr>
                </a:solidFill>
              </a:rPr>
              <a:t>	Vaina muy fina de tejido conjuntivo que rodea el músculo; de ella parten finas prolongaciones que rodean y aíslan los fascículos musculares.</a:t>
            </a: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4356" b="4268"/>
          <a:stretch/>
        </p:blipFill>
        <p:spPr>
          <a:xfrm>
            <a:off x="4489526" y="2804374"/>
            <a:ext cx="4179844" cy="3133726"/>
          </a:xfrm>
          <a:prstGeom prst="rect">
            <a:avLst/>
          </a:prstGeom>
        </p:spPr>
      </p:pic>
    </p:spTree>
    <p:extLst>
      <p:ext uri="{BB962C8B-B14F-4D97-AF65-F5344CB8AC3E}">
        <p14:creationId xmlns:p14="http://schemas.microsoft.com/office/powerpoint/2010/main" val="2484326542"/>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06740" y="492104"/>
            <a:ext cx="5057804" cy="1143000"/>
          </a:xfrm>
        </p:spPr>
        <p:txBody>
          <a:bodyPr/>
          <a:lstStyle/>
          <a:p>
            <a:pPr algn="ctr"/>
            <a:r>
              <a:rPr lang="es-ES" b="1" dirty="0" smtClean="0">
                <a:solidFill>
                  <a:srgbClr val="006600"/>
                </a:solidFill>
                <a:latin typeface="Batang" panose="02030600000101010101" pitchFamily="18" charset="-127"/>
                <a:ea typeface="Batang" panose="02030600000101010101" pitchFamily="18" charset="-127"/>
              </a:rPr>
              <a:t>PLAQUETAS</a:t>
            </a:r>
            <a:endParaRPr lang="es-ES" b="1" dirty="0">
              <a:solidFill>
                <a:srgbClr val="006600"/>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1268311" y="1876405"/>
            <a:ext cx="9934662" cy="2136796"/>
          </a:xfrm>
        </p:spPr>
        <p:txBody>
          <a:bodyPr>
            <a:noAutofit/>
          </a:bodyPr>
          <a:lstStyle/>
          <a:p>
            <a:pPr marL="0" indent="0">
              <a:buNone/>
            </a:pPr>
            <a:r>
              <a:rPr lang="es-ES" sz="2000" dirty="0">
                <a:solidFill>
                  <a:schemeClr val="tx1">
                    <a:lumMod val="95000"/>
                    <a:lumOff val="5000"/>
                  </a:schemeClr>
                </a:solidFill>
              </a:rPr>
              <a:t>S</a:t>
            </a:r>
            <a:r>
              <a:rPr lang="es-ES" sz="2000" dirty="0" smtClean="0">
                <a:solidFill>
                  <a:schemeClr val="tx1">
                    <a:lumMod val="95000"/>
                    <a:lumOff val="5000"/>
                  </a:schemeClr>
                </a:solidFill>
              </a:rPr>
              <a:t>on </a:t>
            </a:r>
            <a:r>
              <a:rPr lang="es-ES" sz="2000" dirty="0">
                <a:solidFill>
                  <a:schemeClr val="tx1">
                    <a:lumMod val="95000"/>
                    <a:lumOff val="5000"/>
                  </a:schemeClr>
                </a:solidFill>
              </a:rPr>
              <a:t>fragmentos citoplasmáticos pequeños, irregulares y carentes de </a:t>
            </a:r>
            <a:r>
              <a:rPr lang="es-ES" sz="2000" dirty="0" smtClean="0">
                <a:solidFill>
                  <a:schemeClr val="tx1">
                    <a:lumMod val="95000"/>
                    <a:lumOff val="5000"/>
                  </a:schemeClr>
                </a:solidFill>
              </a:rPr>
              <a:t>núcleo.</a:t>
            </a:r>
            <a:endParaRPr lang="es-ES" sz="2000" dirty="0">
              <a:solidFill>
                <a:schemeClr val="tx1">
                  <a:lumMod val="95000"/>
                  <a:lumOff val="5000"/>
                </a:schemeClr>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4" y="3235324"/>
            <a:ext cx="6719955" cy="2695575"/>
          </a:xfrm>
          <a:prstGeom prst="rect">
            <a:avLst/>
          </a:prstGeom>
        </p:spPr>
      </p:pic>
    </p:spTree>
    <p:extLst>
      <p:ext uri="{BB962C8B-B14F-4D97-AF65-F5344CB8AC3E}">
        <p14:creationId xmlns:p14="http://schemas.microsoft.com/office/powerpoint/2010/main" val="1574874077"/>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06740" y="492104"/>
            <a:ext cx="5057804" cy="1143000"/>
          </a:xfrm>
        </p:spPr>
        <p:txBody>
          <a:bodyPr/>
          <a:lstStyle/>
          <a:p>
            <a:pPr algn="ctr"/>
            <a:r>
              <a:rPr lang="es-ES" b="1" dirty="0" smtClean="0">
                <a:solidFill>
                  <a:srgbClr val="006600"/>
                </a:solidFill>
                <a:latin typeface="Batang" panose="02030600000101010101" pitchFamily="18" charset="-127"/>
                <a:ea typeface="Batang" panose="02030600000101010101" pitchFamily="18" charset="-127"/>
              </a:rPr>
              <a:t>PLASMA SANGUÍNEO</a:t>
            </a:r>
            <a:endParaRPr lang="es-ES" b="1" dirty="0">
              <a:solidFill>
                <a:srgbClr val="006600"/>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2422438" y="1635104"/>
            <a:ext cx="7626408" cy="2287741"/>
          </a:xfrm>
        </p:spPr>
        <p:txBody>
          <a:bodyPr>
            <a:noAutofit/>
          </a:bodyPr>
          <a:lstStyle/>
          <a:p>
            <a:pPr algn="just">
              <a:buNone/>
            </a:pPr>
            <a:r>
              <a:rPr lang="es-ES" sz="2000" dirty="0">
                <a:solidFill>
                  <a:schemeClr val="tx1">
                    <a:lumMod val="95000"/>
                    <a:lumOff val="5000"/>
                  </a:schemeClr>
                </a:solidFill>
              </a:rPr>
              <a:t>	E</a:t>
            </a:r>
            <a:r>
              <a:rPr lang="es-ES" sz="2000" dirty="0" smtClean="0">
                <a:solidFill>
                  <a:schemeClr val="tx1">
                    <a:lumMod val="95000"/>
                    <a:lumOff val="5000"/>
                  </a:schemeClr>
                </a:solidFill>
              </a:rPr>
              <a:t>s </a:t>
            </a:r>
            <a:r>
              <a:rPr lang="es-ES" sz="2000" dirty="0">
                <a:solidFill>
                  <a:schemeClr val="tx1">
                    <a:lumMod val="95000"/>
                    <a:lumOff val="5000"/>
                  </a:schemeClr>
                </a:solidFill>
              </a:rPr>
              <a:t>la fracción líquida y </a:t>
            </a:r>
            <a:r>
              <a:rPr lang="es-ES" sz="2000" dirty="0" err="1">
                <a:solidFill>
                  <a:schemeClr val="tx1">
                    <a:lumMod val="95000"/>
                    <a:lumOff val="5000"/>
                  </a:schemeClr>
                </a:solidFill>
              </a:rPr>
              <a:t>acelular</a:t>
            </a:r>
            <a:r>
              <a:rPr lang="es-ES" sz="2000" dirty="0">
                <a:solidFill>
                  <a:schemeClr val="tx1">
                    <a:lumMod val="95000"/>
                    <a:lumOff val="5000"/>
                  </a:schemeClr>
                </a:solidFill>
              </a:rPr>
              <a:t> de la sangre. Se obtiene al dejar a la sangre desprovista de células como los glóbulos y los glóbulos blancos.</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0011" y="3081337"/>
            <a:ext cx="6971261" cy="2913063"/>
          </a:xfrm>
          <a:prstGeom prst="rect">
            <a:avLst/>
          </a:prstGeom>
        </p:spPr>
      </p:pic>
    </p:spTree>
    <p:extLst>
      <p:ext uri="{BB962C8B-B14F-4D97-AF65-F5344CB8AC3E}">
        <p14:creationId xmlns:p14="http://schemas.microsoft.com/office/powerpoint/2010/main" val="3094382687"/>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06740" y="492104"/>
            <a:ext cx="5057804" cy="1143000"/>
          </a:xfrm>
        </p:spPr>
        <p:txBody>
          <a:bodyPr>
            <a:normAutofit/>
          </a:bodyPr>
          <a:lstStyle/>
          <a:p>
            <a:pPr algn="ctr"/>
            <a:r>
              <a:rPr lang="es-ES" b="1" dirty="0" smtClean="0">
                <a:solidFill>
                  <a:srgbClr val="006600"/>
                </a:solidFill>
                <a:latin typeface="Batang" panose="02030600000101010101" pitchFamily="18" charset="-127"/>
                <a:ea typeface="Batang" panose="02030600000101010101" pitchFamily="18" charset="-127"/>
              </a:rPr>
              <a:t>PLASMOCITOS</a:t>
            </a:r>
            <a:endParaRPr lang="es-ES" b="1" dirty="0">
              <a:solidFill>
                <a:srgbClr val="006600"/>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2422438" y="1635104"/>
            <a:ext cx="7626408" cy="2287741"/>
          </a:xfrm>
        </p:spPr>
        <p:txBody>
          <a:bodyPr>
            <a:noAutofit/>
          </a:bodyPr>
          <a:lstStyle/>
          <a:p>
            <a:pPr algn="just">
              <a:buNone/>
            </a:pPr>
            <a:r>
              <a:rPr lang="es-ES" sz="2000" dirty="0"/>
              <a:t>	</a:t>
            </a:r>
            <a:r>
              <a:rPr lang="es-ES" sz="2000" dirty="0">
                <a:solidFill>
                  <a:schemeClr val="tx1">
                    <a:lumMod val="95000"/>
                    <a:lumOff val="5000"/>
                  </a:schemeClr>
                </a:solidFill>
              </a:rPr>
              <a:t>P</a:t>
            </a:r>
            <a:r>
              <a:rPr lang="es-ES" sz="2000" dirty="0" smtClean="0">
                <a:solidFill>
                  <a:schemeClr val="tx1">
                    <a:lumMod val="95000"/>
                    <a:lumOff val="5000"/>
                  </a:schemeClr>
                </a:solidFill>
              </a:rPr>
              <a:t>ertenecen </a:t>
            </a:r>
            <a:r>
              <a:rPr lang="es-ES" sz="2000" dirty="0">
                <a:solidFill>
                  <a:schemeClr val="tx1">
                    <a:lumMod val="95000"/>
                    <a:lumOff val="5000"/>
                  </a:schemeClr>
                </a:solidFill>
              </a:rPr>
              <a:t>al sistema inmunitario y su papel consiste en la secreción de grandes cantidades de anticuerpos.</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4262" y="3063874"/>
            <a:ext cx="2997622" cy="2828925"/>
          </a:xfrm>
          <a:prstGeom prst="rect">
            <a:avLst/>
          </a:prstGeom>
        </p:spPr>
      </p:pic>
    </p:spTree>
    <p:extLst>
      <p:ext uri="{BB962C8B-B14F-4D97-AF65-F5344CB8AC3E}">
        <p14:creationId xmlns:p14="http://schemas.microsoft.com/office/powerpoint/2010/main" val="4152806879"/>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219700" y="355600"/>
            <a:ext cx="3276600" cy="6247864"/>
          </a:xfrm>
          <a:prstGeom prst="rect">
            <a:avLst/>
          </a:prstGeom>
          <a:noFill/>
        </p:spPr>
        <p:txBody>
          <a:bodyPr wrap="square" rtlCol="0">
            <a:spAutoFit/>
          </a:bodyPr>
          <a:lstStyle/>
          <a:p>
            <a:pPr algn="ctr"/>
            <a:r>
              <a:rPr lang="es-ES" sz="40000" dirty="0">
                <a:solidFill>
                  <a:srgbClr val="663300"/>
                </a:solidFill>
                <a:latin typeface="Baskerville Old Face" panose="02020602080505020303" pitchFamily="18" charset="0"/>
              </a:rPr>
              <a:t>S</a:t>
            </a:r>
          </a:p>
        </p:txBody>
      </p:sp>
    </p:spTree>
    <p:extLst>
      <p:ext uri="{BB962C8B-B14F-4D97-AF65-F5344CB8AC3E}">
        <p14:creationId xmlns:p14="http://schemas.microsoft.com/office/powerpoint/2010/main" val="21072240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219700" y="355600"/>
            <a:ext cx="3276600" cy="6247864"/>
          </a:xfrm>
          <a:prstGeom prst="rect">
            <a:avLst/>
          </a:prstGeom>
          <a:noFill/>
        </p:spPr>
        <p:txBody>
          <a:bodyPr wrap="square" rtlCol="0">
            <a:spAutoFit/>
          </a:bodyPr>
          <a:lstStyle/>
          <a:p>
            <a:pPr algn="ctr"/>
            <a:r>
              <a:rPr lang="es-ES" sz="40000" dirty="0" smtClean="0">
                <a:solidFill>
                  <a:schemeClr val="accent1">
                    <a:lumMod val="75000"/>
                  </a:schemeClr>
                </a:solidFill>
                <a:latin typeface="Baskerville Old Face" panose="02020602080505020303" pitchFamily="18" charset="0"/>
              </a:rPr>
              <a:t>C</a:t>
            </a:r>
            <a:endParaRPr lang="es-ES" sz="40000" dirty="0">
              <a:solidFill>
                <a:schemeClr val="accent1">
                  <a:lumMod val="75000"/>
                </a:schemeClr>
              </a:solidFill>
              <a:latin typeface="Baskerville Old Face" panose="02020602080505020303" pitchFamily="18" charset="0"/>
            </a:endParaRPr>
          </a:p>
        </p:txBody>
      </p:sp>
    </p:spTree>
    <p:extLst>
      <p:ext uri="{BB962C8B-B14F-4D97-AF65-F5344CB8AC3E}">
        <p14:creationId xmlns:p14="http://schemas.microsoft.com/office/powerpoint/2010/main" val="1333896801"/>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06740" y="492104"/>
            <a:ext cx="5057804" cy="1143000"/>
          </a:xfrm>
        </p:spPr>
        <p:txBody>
          <a:bodyPr/>
          <a:lstStyle/>
          <a:p>
            <a:pPr algn="ctr"/>
            <a:r>
              <a:rPr lang="es-ES" b="1" dirty="0" smtClean="0">
                <a:solidFill>
                  <a:srgbClr val="663300"/>
                </a:solidFill>
                <a:latin typeface="Batang" panose="02030600000101010101" pitchFamily="18" charset="-127"/>
                <a:ea typeface="Batang" panose="02030600000101010101" pitchFamily="18" charset="-127"/>
              </a:rPr>
              <a:t>SARCOLEMA</a:t>
            </a:r>
            <a:endParaRPr lang="es-ES" b="1" dirty="0">
              <a:solidFill>
                <a:srgbClr val="663300"/>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2863792" y="1635104"/>
            <a:ext cx="6673908" cy="2459149"/>
          </a:xfrm>
        </p:spPr>
        <p:txBody>
          <a:bodyPr>
            <a:noAutofit/>
          </a:bodyPr>
          <a:lstStyle/>
          <a:p>
            <a:pPr algn="just">
              <a:buNone/>
            </a:pPr>
            <a:r>
              <a:rPr lang="es-ES" sz="2000" dirty="0">
                <a:solidFill>
                  <a:schemeClr val="tx1">
                    <a:lumMod val="95000"/>
                    <a:lumOff val="5000"/>
                  </a:schemeClr>
                </a:solidFill>
              </a:rPr>
              <a:t>	Membrana no celular muy fina que envuelve por completo cada una de las fibras musculares.</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8424" y="2908300"/>
            <a:ext cx="4581525" cy="2819400"/>
          </a:xfrm>
          <a:prstGeom prst="rect">
            <a:avLst/>
          </a:prstGeom>
        </p:spPr>
      </p:pic>
    </p:spTree>
    <p:extLst>
      <p:ext uri="{BB962C8B-B14F-4D97-AF65-F5344CB8AC3E}">
        <p14:creationId xmlns:p14="http://schemas.microsoft.com/office/powerpoint/2010/main" val="445840537"/>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06740" y="492104"/>
            <a:ext cx="5057804" cy="1143000"/>
          </a:xfrm>
        </p:spPr>
        <p:txBody>
          <a:bodyPr/>
          <a:lstStyle/>
          <a:p>
            <a:pPr algn="ctr"/>
            <a:r>
              <a:rPr lang="es-ES" b="1" dirty="0" smtClean="0">
                <a:solidFill>
                  <a:srgbClr val="663300"/>
                </a:solidFill>
                <a:latin typeface="Batang" panose="02030600000101010101" pitchFamily="18" charset="-127"/>
                <a:ea typeface="Batang" panose="02030600000101010101" pitchFamily="18" charset="-127"/>
              </a:rPr>
              <a:t>SARCOPLASMA</a:t>
            </a:r>
            <a:endParaRPr lang="es-ES" b="1" dirty="0">
              <a:solidFill>
                <a:srgbClr val="663300"/>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3574992" y="1635104"/>
            <a:ext cx="6184900" cy="2287741"/>
          </a:xfrm>
        </p:spPr>
        <p:txBody>
          <a:bodyPr>
            <a:noAutofit/>
          </a:bodyPr>
          <a:lstStyle/>
          <a:p>
            <a:pPr algn="just">
              <a:buNone/>
            </a:pPr>
            <a:r>
              <a:rPr lang="es-ES" sz="2000" dirty="0">
                <a:solidFill>
                  <a:schemeClr val="tx1">
                    <a:lumMod val="95000"/>
                    <a:lumOff val="5000"/>
                  </a:schemeClr>
                </a:solidFill>
              </a:rPr>
              <a:t>	Sustancia clara, semifluida, que se encuentra entre la fibrillas del tejido muscular.</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2300" y="2846387"/>
            <a:ext cx="4191000" cy="3225105"/>
          </a:xfrm>
          <a:prstGeom prst="rect">
            <a:avLst/>
          </a:prstGeom>
        </p:spPr>
      </p:pic>
    </p:spTree>
    <p:extLst>
      <p:ext uri="{BB962C8B-B14F-4D97-AF65-F5344CB8AC3E}">
        <p14:creationId xmlns:p14="http://schemas.microsoft.com/office/powerpoint/2010/main" val="2943317778"/>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06740" y="568304"/>
            <a:ext cx="5057804" cy="1143000"/>
          </a:xfrm>
        </p:spPr>
        <p:txBody>
          <a:bodyPr/>
          <a:lstStyle/>
          <a:p>
            <a:pPr algn="ctr"/>
            <a:r>
              <a:rPr lang="es-ES" b="1" dirty="0" smtClean="0">
                <a:solidFill>
                  <a:srgbClr val="663300"/>
                </a:solidFill>
                <a:latin typeface="Batang" panose="02030600000101010101" pitchFamily="18" charset="-127"/>
                <a:ea typeface="Batang" panose="02030600000101010101" pitchFamily="18" charset="-127"/>
              </a:rPr>
              <a:t>SINAPSIS</a:t>
            </a:r>
            <a:endParaRPr lang="es-ES" b="1" dirty="0">
              <a:solidFill>
                <a:srgbClr val="663300"/>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501592" y="1320800"/>
            <a:ext cx="11468100" cy="2590800"/>
          </a:xfrm>
        </p:spPr>
        <p:txBody>
          <a:bodyPr>
            <a:noAutofit/>
          </a:bodyPr>
          <a:lstStyle/>
          <a:p>
            <a:pPr algn="just">
              <a:buNone/>
            </a:pPr>
            <a:r>
              <a:rPr lang="es-ES" sz="2000" dirty="0"/>
              <a:t>	</a:t>
            </a:r>
            <a:r>
              <a:rPr lang="es-ES" sz="2000" dirty="0">
                <a:solidFill>
                  <a:schemeClr val="tx1">
                    <a:lumMod val="95000"/>
                    <a:lumOff val="5000"/>
                  </a:schemeClr>
                </a:solidFill>
              </a:rPr>
              <a:t>Unión entre dos neuronas adyacentes (entre dos célula nerviosa), entre el axón terminal de una de ellas (la neurona </a:t>
            </a:r>
            <a:r>
              <a:rPr lang="es-ES" sz="2000" dirty="0" err="1">
                <a:solidFill>
                  <a:schemeClr val="tx1">
                    <a:lumMod val="95000"/>
                    <a:lumOff val="5000"/>
                  </a:schemeClr>
                </a:solidFill>
              </a:rPr>
              <a:t>presináptica</a:t>
            </a:r>
            <a:r>
              <a:rPr lang="es-ES" sz="2000" dirty="0">
                <a:solidFill>
                  <a:schemeClr val="tx1">
                    <a:lumMod val="95000"/>
                    <a:lumOff val="5000"/>
                  </a:schemeClr>
                </a:solidFill>
              </a:rPr>
              <a:t>) y las dendritas de otra (la neurona </a:t>
            </a:r>
            <a:r>
              <a:rPr lang="es-ES" sz="2000" dirty="0" err="1">
                <a:solidFill>
                  <a:schemeClr val="tx1">
                    <a:lumMod val="95000"/>
                    <a:lumOff val="5000"/>
                  </a:schemeClr>
                </a:solidFill>
              </a:rPr>
              <a:t>postsinática</a:t>
            </a:r>
            <a:r>
              <a:rPr lang="es-ES" sz="2000" dirty="0">
                <a:solidFill>
                  <a:schemeClr val="tx1">
                    <a:lumMod val="95000"/>
                    <a:lumOff val="5000"/>
                  </a:schemeClr>
                </a:solidFill>
              </a:rPr>
              <a:t>). El extremo engrosado del axón de la neurona </a:t>
            </a:r>
            <a:r>
              <a:rPr lang="es-ES" sz="2000" dirty="0" err="1">
                <a:solidFill>
                  <a:schemeClr val="tx1">
                    <a:lumMod val="95000"/>
                    <a:lumOff val="5000"/>
                  </a:schemeClr>
                </a:solidFill>
              </a:rPr>
              <a:t>presináptica</a:t>
            </a:r>
            <a:r>
              <a:rPr lang="es-ES" sz="2000" dirty="0">
                <a:solidFill>
                  <a:schemeClr val="tx1">
                    <a:lumMod val="95000"/>
                    <a:lumOff val="5000"/>
                  </a:schemeClr>
                </a:solidFill>
              </a:rPr>
              <a:t>, denominado </a:t>
            </a:r>
            <a:r>
              <a:rPr lang="es-ES" sz="2000" dirty="0" smtClean="0">
                <a:solidFill>
                  <a:schemeClr val="tx1">
                    <a:lumMod val="95000"/>
                    <a:lumOff val="5000"/>
                  </a:schemeClr>
                </a:solidFill>
              </a:rPr>
              <a:t>botón sináptico</a:t>
            </a:r>
            <a:r>
              <a:rPr lang="es-ES" sz="2000" dirty="0">
                <a:solidFill>
                  <a:schemeClr val="tx1">
                    <a:lumMod val="95000"/>
                    <a:lumOff val="5000"/>
                  </a:schemeClr>
                </a:solidFill>
              </a:rPr>
              <a:t>, contiene vesículas con una sustancia neurotransmisora. En la </a:t>
            </a:r>
            <a:r>
              <a:rPr lang="es-ES" sz="2000" dirty="0" smtClean="0">
                <a:solidFill>
                  <a:schemeClr val="tx1">
                    <a:lumMod val="95000"/>
                    <a:lumOff val="5000"/>
                  </a:schemeClr>
                </a:solidFill>
              </a:rPr>
              <a:t>sinapsis, la </a:t>
            </a:r>
            <a:r>
              <a:rPr lang="es-ES" sz="2000" dirty="0">
                <a:solidFill>
                  <a:schemeClr val="tx1">
                    <a:lumMod val="95000"/>
                    <a:lumOff val="5000"/>
                  </a:schemeClr>
                </a:solidFill>
              </a:rPr>
              <a:t>membrana de las dos células (la membrana pre- y </a:t>
            </a:r>
            <a:r>
              <a:rPr lang="es-ES" sz="2000" dirty="0" err="1">
                <a:solidFill>
                  <a:schemeClr val="tx1">
                    <a:lumMod val="95000"/>
                    <a:lumOff val="5000"/>
                  </a:schemeClr>
                </a:solidFill>
              </a:rPr>
              <a:t>prostsináptica</a:t>
            </a:r>
            <a:r>
              <a:rPr lang="es-ES" sz="2000" dirty="0">
                <a:solidFill>
                  <a:schemeClr val="tx1">
                    <a:lumMod val="95000"/>
                    <a:lumOff val="5000"/>
                  </a:schemeClr>
                </a:solidFill>
              </a:rPr>
              <a:t>) están en contracto, dejando una pequeña hendidura entre ellas (la hendidura sináptica). El impulso nervioso se transmite a través de la sinapsis por liberación del neurotransmisor desde la membrana de la neurona </a:t>
            </a:r>
            <a:r>
              <a:rPr lang="es-ES" sz="2000" dirty="0" err="1">
                <a:solidFill>
                  <a:schemeClr val="tx1">
                    <a:lumMod val="95000"/>
                    <a:lumOff val="5000"/>
                  </a:schemeClr>
                </a:solidFill>
              </a:rPr>
              <a:t>presináptica</a:t>
            </a:r>
            <a:r>
              <a:rPr lang="es-ES" sz="2000" dirty="0">
                <a:solidFill>
                  <a:schemeClr val="tx1">
                    <a:lumMod val="95000"/>
                    <a:lumOff val="5000"/>
                  </a:schemeClr>
                </a:solidFill>
              </a:rPr>
              <a:t> a la hendidura sináptica, por donde difunde hasta contactar en la membrana de la neurona </a:t>
            </a:r>
            <a:r>
              <a:rPr lang="es-ES" sz="2000" dirty="0" err="1">
                <a:solidFill>
                  <a:schemeClr val="tx1">
                    <a:lumMod val="95000"/>
                    <a:lumOff val="5000"/>
                  </a:schemeClr>
                </a:solidFill>
              </a:rPr>
              <a:t>postsináptica</a:t>
            </a:r>
            <a:r>
              <a:rPr lang="es-ES" sz="2000" dirty="0">
                <a:solidFill>
                  <a:schemeClr val="tx1">
                    <a:lumMod val="95000"/>
                    <a:lumOff val="5000"/>
                  </a:schemeClr>
                </a:solidFill>
              </a:rPr>
              <a:t>, donde dispara un potencial de acción que corre a través de la dendrita de la neurona </a:t>
            </a:r>
            <a:r>
              <a:rPr lang="es-ES" sz="2000" dirty="0" err="1">
                <a:solidFill>
                  <a:schemeClr val="tx1">
                    <a:lumMod val="95000"/>
                    <a:lumOff val="5000"/>
                  </a:schemeClr>
                </a:solidFill>
              </a:rPr>
              <a:t>postsináptica</a:t>
            </a:r>
            <a:r>
              <a:rPr lang="es-ES" sz="2000" dirty="0">
                <a:solidFill>
                  <a:schemeClr val="tx1">
                    <a:lumMod val="95000"/>
                    <a:lumOff val="5000"/>
                  </a:schemeClr>
                </a:solidFill>
              </a:rPr>
              <a:t>; la mayor parte de las neuronas tienen más de una sinapsis. En genética, dícese del apareamiento de los </a:t>
            </a:r>
            <a:r>
              <a:rPr lang="es-ES" sz="2000" dirty="0" smtClean="0">
                <a:solidFill>
                  <a:schemeClr val="tx1">
                    <a:lumMod val="95000"/>
                    <a:lumOff val="5000"/>
                  </a:schemeClr>
                </a:solidFill>
              </a:rPr>
              <a:t>cromosomas.</a:t>
            </a:r>
            <a:endParaRPr lang="es-ES" sz="2000" dirty="0">
              <a:solidFill>
                <a:schemeClr val="tx1">
                  <a:lumMod val="95000"/>
                  <a:lumOff val="5000"/>
                </a:schemeClr>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2250" y="4932362"/>
            <a:ext cx="2628900" cy="1743075"/>
          </a:xfrm>
          <a:prstGeom prst="rect">
            <a:avLst/>
          </a:prstGeom>
        </p:spPr>
      </p:pic>
    </p:spTree>
    <p:extLst>
      <p:ext uri="{BB962C8B-B14F-4D97-AF65-F5344CB8AC3E}">
        <p14:creationId xmlns:p14="http://schemas.microsoft.com/office/powerpoint/2010/main" val="3284332510"/>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219700" y="355600"/>
            <a:ext cx="3276600" cy="6247864"/>
          </a:xfrm>
          <a:prstGeom prst="rect">
            <a:avLst/>
          </a:prstGeom>
          <a:noFill/>
        </p:spPr>
        <p:txBody>
          <a:bodyPr wrap="square" rtlCol="0">
            <a:spAutoFit/>
          </a:bodyPr>
          <a:lstStyle/>
          <a:p>
            <a:pPr algn="ctr"/>
            <a:r>
              <a:rPr lang="es-ES" sz="40000" dirty="0">
                <a:solidFill>
                  <a:srgbClr val="FF0066"/>
                </a:solidFill>
                <a:latin typeface="Baskerville Old Face" panose="02020602080505020303" pitchFamily="18" charset="0"/>
              </a:rPr>
              <a:t>T</a:t>
            </a:r>
          </a:p>
        </p:txBody>
      </p:sp>
    </p:spTree>
    <p:extLst>
      <p:ext uri="{BB962C8B-B14F-4D97-AF65-F5344CB8AC3E}">
        <p14:creationId xmlns:p14="http://schemas.microsoft.com/office/powerpoint/2010/main" val="2693248581"/>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06740" y="492104"/>
            <a:ext cx="5057804" cy="1143000"/>
          </a:xfrm>
        </p:spPr>
        <p:txBody>
          <a:bodyPr/>
          <a:lstStyle/>
          <a:p>
            <a:pPr algn="ctr"/>
            <a:r>
              <a:rPr lang="es-ES" b="1" dirty="0" smtClean="0">
                <a:solidFill>
                  <a:srgbClr val="FF0066"/>
                </a:solidFill>
                <a:latin typeface="Batang" panose="02030600000101010101" pitchFamily="18" charset="-127"/>
                <a:ea typeface="Batang" panose="02030600000101010101" pitchFamily="18" charset="-127"/>
              </a:rPr>
              <a:t>TEJIDO ADIPOSO</a:t>
            </a:r>
            <a:endParaRPr lang="es-ES" b="1" dirty="0">
              <a:solidFill>
                <a:srgbClr val="FF0066"/>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3143192" y="1606508"/>
            <a:ext cx="6184900" cy="2287741"/>
          </a:xfrm>
        </p:spPr>
        <p:txBody>
          <a:bodyPr>
            <a:noAutofit/>
          </a:bodyPr>
          <a:lstStyle/>
          <a:p>
            <a:pPr algn="just">
              <a:buNone/>
            </a:pPr>
            <a:r>
              <a:rPr lang="es-ES" sz="2000" dirty="0"/>
              <a:t>	</a:t>
            </a:r>
            <a:endParaRPr lang="es-ES" sz="2000" dirty="0">
              <a:solidFill>
                <a:schemeClr val="tx1"/>
              </a:solidFill>
            </a:endParaRPr>
          </a:p>
        </p:txBody>
      </p:sp>
      <p:sp>
        <p:nvSpPr>
          <p:cNvPr id="4" name="CuadroTexto 3"/>
          <p:cNvSpPr txBox="1"/>
          <p:nvPr/>
        </p:nvSpPr>
        <p:spPr>
          <a:xfrm>
            <a:off x="5515922" y="1606508"/>
            <a:ext cx="6181536" cy="4708981"/>
          </a:xfrm>
          <a:prstGeom prst="rect">
            <a:avLst/>
          </a:prstGeom>
          <a:noFill/>
        </p:spPr>
        <p:txBody>
          <a:bodyPr wrap="square" rtlCol="0">
            <a:spAutoFit/>
          </a:bodyPr>
          <a:lstStyle/>
          <a:p>
            <a:pPr algn="just"/>
            <a:r>
              <a:rPr lang="es-ES" sz="2000" dirty="0"/>
              <a:t>El </a:t>
            </a:r>
            <a:r>
              <a:rPr lang="es-ES" sz="2000" dirty="0">
                <a:solidFill>
                  <a:schemeClr val="tx1">
                    <a:lumMod val="95000"/>
                    <a:lumOff val="5000"/>
                  </a:schemeClr>
                </a:solidFill>
              </a:rPr>
              <a:t>tejido formado exclusivamente por células que contienen en su citoplasma una voluminosa gota de grasa o bien muchas gotitas de grasa dispersas en el mismo (adipocito). En anatomía, tejido conjuntivo bastante laxo que contiene gran cantidad de células almacenadoras de grasa (adipocito), las cuales constituyen hasta el 90% del tejido. Cuenta con un abundante riego sanguíneo y presenta una elevada actividad metabólica. Puede desarrollarse en cualquier lugar, pero tiende a acumularse debajo de la piel donde actúa como amortiguador de choques y aislante. La mujer tiene tendencia a poseer más tejido adiposo que el hombre.</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920" y="2517960"/>
            <a:ext cx="4392543" cy="2886075"/>
          </a:xfrm>
          <a:prstGeom prst="rect">
            <a:avLst/>
          </a:prstGeom>
        </p:spPr>
      </p:pic>
    </p:spTree>
    <p:extLst>
      <p:ext uri="{BB962C8B-B14F-4D97-AF65-F5344CB8AC3E}">
        <p14:creationId xmlns:p14="http://schemas.microsoft.com/office/powerpoint/2010/main" val="5525042"/>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21766" y="492104"/>
            <a:ext cx="6027752" cy="1114404"/>
          </a:xfrm>
        </p:spPr>
        <p:txBody>
          <a:bodyPr>
            <a:normAutofit/>
          </a:bodyPr>
          <a:lstStyle/>
          <a:p>
            <a:pPr algn="ctr"/>
            <a:r>
              <a:rPr lang="es-ES" b="1" dirty="0" smtClean="0">
                <a:solidFill>
                  <a:srgbClr val="FF0066"/>
                </a:solidFill>
                <a:latin typeface="Batang" panose="02030600000101010101" pitchFamily="18" charset="-127"/>
                <a:ea typeface="Batang" panose="02030600000101010101" pitchFamily="18" charset="-127"/>
              </a:rPr>
              <a:t>TEJIDO CARTILAGINOSO</a:t>
            </a:r>
            <a:endParaRPr lang="es-ES" b="1" dirty="0">
              <a:solidFill>
                <a:srgbClr val="FF0066"/>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3143192" y="1606508"/>
            <a:ext cx="6184900" cy="2287741"/>
          </a:xfrm>
        </p:spPr>
        <p:txBody>
          <a:bodyPr>
            <a:noAutofit/>
          </a:bodyPr>
          <a:lstStyle/>
          <a:p>
            <a:pPr algn="just">
              <a:buNone/>
            </a:pPr>
            <a:r>
              <a:rPr lang="es-ES" sz="2000" dirty="0"/>
              <a:t>	</a:t>
            </a:r>
            <a:endParaRPr lang="es-ES" sz="2000" dirty="0">
              <a:solidFill>
                <a:schemeClr val="tx1"/>
              </a:solidFill>
            </a:endParaRPr>
          </a:p>
        </p:txBody>
      </p:sp>
      <p:sp>
        <p:nvSpPr>
          <p:cNvPr id="4" name="CuadroTexto 3"/>
          <p:cNvSpPr txBox="1"/>
          <p:nvPr/>
        </p:nvSpPr>
        <p:spPr>
          <a:xfrm>
            <a:off x="2939992" y="1606508"/>
            <a:ext cx="6591300" cy="1631216"/>
          </a:xfrm>
          <a:prstGeom prst="rect">
            <a:avLst/>
          </a:prstGeom>
          <a:noFill/>
        </p:spPr>
        <p:txBody>
          <a:bodyPr wrap="square" rtlCol="0">
            <a:spAutoFit/>
          </a:bodyPr>
          <a:lstStyle/>
          <a:p>
            <a:pPr algn="just"/>
            <a:r>
              <a:rPr lang="es-ES" sz="2000" dirty="0"/>
              <a:t>En anatomía, dícese del tejido que constituye el cartílago, que consta de células generalmente redondeada u oval y separadas unas de otras por una materia sólida, compacta y elástica, cruzada a veces por numerosas fibras.</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1480" y="3604478"/>
            <a:ext cx="5148323" cy="2478822"/>
          </a:xfrm>
          <a:prstGeom prst="rect">
            <a:avLst/>
          </a:prstGeom>
        </p:spPr>
      </p:pic>
    </p:spTree>
    <p:extLst>
      <p:ext uri="{BB962C8B-B14F-4D97-AF65-F5344CB8AC3E}">
        <p14:creationId xmlns:p14="http://schemas.microsoft.com/office/powerpoint/2010/main" val="2735473402"/>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06740" y="492104"/>
            <a:ext cx="5057804" cy="1143000"/>
          </a:xfrm>
        </p:spPr>
        <p:txBody>
          <a:bodyPr/>
          <a:lstStyle/>
          <a:p>
            <a:pPr algn="ctr"/>
            <a:r>
              <a:rPr lang="es-ES" b="1" dirty="0" smtClean="0">
                <a:solidFill>
                  <a:srgbClr val="FF0066"/>
                </a:solidFill>
                <a:latin typeface="Batang" panose="02030600000101010101" pitchFamily="18" charset="-127"/>
                <a:ea typeface="Batang" panose="02030600000101010101" pitchFamily="18" charset="-127"/>
              </a:rPr>
              <a:t>TEJIDO CONJUNTIVO</a:t>
            </a:r>
            <a:endParaRPr lang="es-ES" b="1" dirty="0">
              <a:solidFill>
                <a:srgbClr val="FF0066"/>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3143192" y="1606508"/>
            <a:ext cx="6184900" cy="2287741"/>
          </a:xfrm>
        </p:spPr>
        <p:txBody>
          <a:bodyPr>
            <a:noAutofit/>
          </a:bodyPr>
          <a:lstStyle/>
          <a:p>
            <a:pPr algn="just">
              <a:buNone/>
            </a:pPr>
            <a:r>
              <a:rPr lang="es-ES" sz="2000" dirty="0"/>
              <a:t>	</a:t>
            </a:r>
            <a:endParaRPr lang="es-ES" sz="2000" dirty="0">
              <a:solidFill>
                <a:schemeClr val="tx1"/>
              </a:solidFill>
            </a:endParaRPr>
          </a:p>
        </p:txBody>
      </p:sp>
      <p:sp>
        <p:nvSpPr>
          <p:cNvPr id="4" name="CuadroTexto 3"/>
          <p:cNvSpPr txBox="1"/>
          <p:nvPr/>
        </p:nvSpPr>
        <p:spPr>
          <a:xfrm>
            <a:off x="2346238" y="1635104"/>
            <a:ext cx="7778808" cy="2862322"/>
          </a:xfrm>
          <a:prstGeom prst="rect">
            <a:avLst/>
          </a:prstGeom>
          <a:noFill/>
        </p:spPr>
        <p:txBody>
          <a:bodyPr wrap="square" rtlCol="0">
            <a:spAutoFit/>
          </a:bodyPr>
          <a:lstStyle/>
          <a:p>
            <a:pPr algn="just"/>
            <a:r>
              <a:rPr lang="es-ES" sz="2000" dirty="0"/>
              <a:t>En anatomía, dícese del tejido </a:t>
            </a:r>
            <a:r>
              <a:rPr lang="es-ES" sz="2000" dirty="0" err="1"/>
              <a:t>vascularizado</a:t>
            </a:r>
            <a:r>
              <a:rPr lang="es-ES" sz="2000" dirty="0"/>
              <a:t> compuesto sobre todo por material extracelular. Tiene muchas funciones como las de sostén, almacenamiento y protección. Se encuentra en todas las partes del cuerpo, como la sangre, la linfa, el hueso, el cartílago y el tejido adiposo (grasa). Las estructuras articulares, como tendón y ligamento, contienen tejido conjuntivo rico en colágeno (tejido conjuntivo regular denso). Esto permite al tejido soportar grandes esfuerzos de tensión.</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9412" y="4497426"/>
            <a:ext cx="2619375" cy="1743075"/>
          </a:xfrm>
          <a:prstGeom prst="rect">
            <a:avLst/>
          </a:prstGeom>
        </p:spPr>
      </p:pic>
      <p:sp>
        <p:nvSpPr>
          <p:cNvPr id="6" name="CuadroTexto 5"/>
          <p:cNvSpPr txBox="1"/>
          <p:nvPr/>
        </p:nvSpPr>
        <p:spPr>
          <a:xfrm>
            <a:off x="1492249" y="6375571"/>
            <a:ext cx="2933700" cy="381000"/>
          </a:xfrm>
          <a:prstGeom prst="rect">
            <a:avLst/>
          </a:prstGeom>
          <a:noFill/>
        </p:spPr>
        <p:txBody>
          <a:bodyPr wrap="square" rtlCol="0">
            <a:spAutoFit/>
          </a:bodyPr>
          <a:lstStyle/>
          <a:p>
            <a:r>
              <a:rPr lang="es-ES" dirty="0" smtClean="0"/>
              <a:t>Tejido conjuntivo denso</a:t>
            </a:r>
            <a:endParaRPr lang="es-ES" dirty="0"/>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500" y="4471469"/>
            <a:ext cx="2097029" cy="1794988"/>
          </a:xfrm>
          <a:prstGeom prst="rect">
            <a:avLst/>
          </a:prstGeom>
        </p:spPr>
      </p:pic>
      <p:sp>
        <p:nvSpPr>
          <p:cNvPr id="8" name="CuadroTexto 7"/>
          <p:cNvSpPr txBox="1"/>
          <p:nvPr/>
        </p:nvSpPr>
        <p:spPr>
          <a:xfrm>
            <a:off x="4965700" y="6375571"/>
            <a:ext cx="3517900" cy="369332"/>
          </a:xfrm>
          <a:prstGeom prst="rect">
            <a:avLst/>
          </a:prstGeom>
          <a:noFill/>
        </p:spPr>
        <p:txBody>
          <a:bodyPr wrap="square" rtlCol="0">
            <a:spAutoFit/>
          </a:bodyPr>
          <a:lstStyle/>
          <a:p>
            <a:r>
              <a:rPr lang="es-ES" dirty="0" smtClean="0"/>
              <a:t>Tejido conjuntivo elástico</a:t>
            </a:r>
            <a:endParaRPr lang="es-ES" dirty="0"/>
          </a:p>
        </p:txBody>
      </p:sp>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3242" y="4426791"/>
            <a:ext cx="2466975" cy="1857375"/>
          </a:xfrm>
          <a:prstGeom prst="rect">
            <a:avLst/>
          </a:prstGeom>
        </p:spPr>
      </p:pic>
      <p:sp>
        <p:nvSpPr>
          <p:cNvPr id="10" name="CuadroTexto 9"/>
          <p:cNvSpPr txBox="1"/>
          <p:nvPr/>
        </p:nvSpPr>
        <p:spPr>
          <a:xfrm>
            <a:off x="8623242" y="6375571"/>
            <a:ext cx="2770159" cy="369332"/>
          </a:xfrm>
          <a:prstGeom prst="rect">
            <a:avLst/>
          </a:prstGeom>
          <a:noFill/>
        </p:spPr>
        <p:txBody>
          <a:bodyPr wrap="square" rtlCol="0">
            <a:spAutoFit/>
          </a:bodyPr>
          <a:lstStyle/>
          <a:p>
            <a:r>
              <a:rPr lang="es-ES" dirty="0" smtClean="0"/>
              <a:t>Tejido conjuntivo laxo</a:t>
            </a:r>
            <a:endParaRPr lang="es-ES" dirty="0"/>
          </a:p>
        </p:txBody>
      </p:sp>
    </p:spTree>
    <p:extLst>
      <p:ext uri="{BB962C8B-B14F-4D97-AF65-F5344CB8AC3E}">
        <p14:creationId xmlns:p14="http://schemas.microsoft.com/office/powerpoint/2010/main" val="2991216535"/>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06740" y="492104"/>
            <a:ext cx="5057804" cy="1143000"/>
          </a:xfrm>
        </p:spPr>
        <p:txBody>
          <a:bodyPr/>
          <a:lstStyle/>
          <a:p>
            <a:pPr algn="ctr"/>
            <a:r>
              <a:rPr lang="es-ES" b="1" dirty="0" smtClean="0">
                <a:solidFill>
                  <a:srgbClr val="FF0066"/>
                </a:solidFill>
                <a:latin typeface="Batang" panose="02030600000101010101" pitchFamily="18" charset="-127"/>
                <a:ea typeface="Batang" panose="02030600000101010101" pitchFamily="18" charset="-127"/>
              </a:rPr>
              <a:t>TEJIDO EPITELIAL</a:t>
            </a:r>
            <a:endParaRPr lang="es-ES" b="1" dirty="0">
              <a:solidFill>
                <a:srgbClr val="FF0066"/>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3143192" y="1606508"/>
            <a:ext cx="6184900" cy="2287741"/>
          </a:xfrm>
        </p:spPr>
        <p:txBody>
          <a:bodyPr>
            <a:noAutofit/>
          </a:bodyPr>
          <a:lstStyle/>
          <a:p>
            <a:pPr algn="just">
              <a:buNone/>
            </a:pPr>
            <a:r>
              <a:rPr lang="es-ES" sz="2000" dirty="0"/>
              <a:t>	</a:t>
            </a:r>
            <a:endParaRPr lang="es-ES" sz="2000" dirty="0">
              <a:solidFill>
                <a:schemeClr val="tx1"/>
              </a:solidFill>
            </a:endParaRPr>
          </a:p>
        </p:txBody>
      </p:sp>
      <p:sp>
        <p:nvSpPr>
          <p:cNvPr id="4" name="CuadroTexto 3"/>
          <p:cNvSpPr txBox="1"/>
          <p:nvPr/>
        </p:nvSpPr>
        <p:spPr>
          <a:xfrm>
            <a:off x="2939992" y="1606508"/>
            <a:ext cx="6591300" cy="1938992"/>
          </a:xfrm>
          <a:prstGeom prst="rect">
            <a:avLst/>
          </a:prstGeom>
          <a:noFill/>
        </p:spPr>
        <p:txBody>
          <a:bodyPr wrap="square" rtlCol="0">
            <a:spAutoFit/>
          </a:bodyPr>
          <a:lstStyle/>
          <a:p>
            <a:pPr algn="just"/>
            <a:r>
              <a:rPr lang="es-ES" sz="2000" dirty="0">
                <a:solidFill>
                  <a:schemeClr val="tx1">
                    <a:lumMod val="95000"/>
                    <a:lumOff val="5000"/>
                  </a:schemeClr>
                </a:solidFill>
              </a:rPr>
              <a:t>El tejido animal formado por células en estrecho contacto, que reviste la superficie, cavidad y conducto del organismo (epitelio). El epitelio es un tejido que recubre y protege la superficie interna y externa del cuerpo humano y de los animales: pueden realizar también función glandular.</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2793" y="3544184"/>
            <a:ext cx="3925697" cy="2928938"/>
          </a:xfrm>
          <a:prstGeom prst="rect">
            <a:avLst/>
          </a:prstGeom>
        </p:spPr>
      </p:pic>
    </p:spTree>
    <p:extLst>
      <p:ext uri="{BB962C8B-B14F-4D97-AF65-F5344CB8AC3E}">
        <p14:creationId xmlns:p14="http://schemas.microsoft.com/office/powerpoint/2010/main" val="3829059540"/>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06740" y="492104"/>
            <a:ext cx="5057804" cy="1143000"/>
          </a:xfrm>
        </p:spPr>
        <p:txBody>
          <a:bodyPr/>
          <a:lstStyle/>
          <a:p>
            <a:pPr algn="ctr"/>
            <a:r>
              <a:rPr lang="es-ES" b="1" dirty="0" smtClean="0">
                <a:solidFill>
                  <a:srgbClr val="FF0066"/>
                </a:solidFill>
                <a:latin typeface="Batang" panose="02030600000101010101" pitchFamily="18" charset="-127"/>
                <a:ea typeface="Batang" panose="02030600000101010101" pitchFamily="18" charset="-127"/>
              </a:rPr>
              <a:t>TEJIDO MUSCULAR</a:t>
            </a:r>
            <a:endParaRPr lang="es-ES" b="1" dirty="0">
              <a:solidFill>
                <a:srgbClr val="FF0066"/>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3143192" y="1606508"/>
            <a:ext cx="6184900" cy="2287741"/>
          </a:xfrm>
        </p:spPr>
        <p:txBody>
          <a:bodyPr>
            <a:noAutofit/>
          </a:bodyPr>
          <a:lstStyle/>
          <a:p>
            <a:pPr algn="just">
              <a:buNone/>
            </a:pPr>
            <a:r>
              <a:rPr lang="es-ES" sz="2000" dirty="0"/>
              <a:t>	</a:t>
            </a:r>
            <a:endParaRPr lang="es-ES" sz="2000" dirty="0">
              <a:solidFill>
                <a:schemeClr val="tx1"/>
              </a:solidFill>
            </a:endParaRPr>
          </a:p>
        </p:txBody>
      </p:sp>
      <p:sp>
        <p:nvSpPr>
          <p:cNvPr id="4" name="CuadroTexto 3"/>
          <p:cNvSpPr txBox="1"/>
          <p:nvPr/>
        </p:nvSpPr>
        <p:spPr>
          <a:xfrm>
            <a:off x="2939992" y="1606508"/>
            <a:ext cx="6591300" cy="1015663"/>
          </a:xfrm>
          <a:prstGeom prst="rect">
            <a:avLst/>
          </a:prstGeom>
          <a:noFill/>
        </p:spPr>
        <p:txBody>
          <a:bodyPr wrap="square" rtlCol="0">
            <a:spAutoFit/>
          </a:bodyPr>
          <a:lstStyle/>
          <a:p>
            <a:pPr algn="just"/>
            <a:r>
              <a:rPr lang="es-ES" sz="2000" dirty="0"/>
              <a:t>En anatomía, dícese del tejido que está constituido por un conjunto de fibras musculares, que forma la mayor parte de los músculos.</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940" y="3649226"/>
            <a:ext cx="2590800" cy="1762125"/>
          </a:xfrm>
          <a:prstGeom prst="rect">
            <a:avLst/>
          </a:prstGeom>
        </p:spPr>
      </p:pic>
      <p:sp>
        <p:nvSpPr>
          <p:cNvPr id="6" name="CuadroTexto 5"/>
          <p:cNvSpPr txBox="1"/>
          <p:nvPr/>
        </p:nvSpPr>
        <p:spPr>
          <a:xfrm>
            <a:off x="906390" y="5600700"/>
            <a:ext cx="3009900" cy="646331"/>
          </a:xfrm>
          <a:prstGeom prst="rect">
            <a:avLst/>
          </a:prstGeom>
          <a:noFill/>
        </p:spPr>
        <p:txBody>
          <a:bodyPr wrap="square" rtlCol="0">
            <a:spAutoFit/>
          </a:bodyPr>
          <a:lstStyle/>
          <a:p>
            <a:pPr algn="ctr"/>
            <a:r>
              <a:rPr lang="es-ES" dirty="0" smtClean="0"/>
              <a:t>Tejido muscular estriado cardiaco </a:t>
            </a:r>
            <a:endParaRPr lang="es-ES" dirty="0"/>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2154" y="3606363"/>
            <a:ext cx="2466975" cy="1847850"/>
          </a:xfrm>
          <a:prstGeom prst="rect">
            <a:avLst/>
          </a:prstGeom>
        </p:spPr>
      </p:pic>
      <p:sp>
        <p:nvSpPr>
          <p:cNvPr id="9" name="CuadroTexto 8"/>
          <p:cNvSpPr txBox="1"/>
          <p:nvPr/>
        </p:nvSpPr>
        <p:spPr>
          <a:xfrm>
            <a:off x="4660841" y="5600700"/>
            <a:ext cx="3149600" cy="646331"/>
          </a:xfrm>
          <a:prstGeom prst="rect">
            <a:avLst/>
          </a:prstGeom>
          <a:noFill/>
        </p:spPr>
        <p:txBody>
          <a:bodyPr wrap="square" rtlCol="0">
            <a:spAutoFit/>
          </a:bodyPr>
          <a:lstStyle/>
          <a:p>
            <a:pPr algn="ctr"/>
            <a:r>
              <a:rPr lang="es-ES" dirty="0" smtClean="0"/>
              <a:t>Tejido muscular estriado esquelético</a:t>
            </a:r>
            <a:endParaRPr lang="es-ES" dirty="0"/>
          </a:p>
        </p:txBody>
      </p:sp>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8397" y="3649226"/>
            <a:ext cx="3103496" cy="1805095"/>
          </a:xfrm>
          <a:prstGeom prst="rect">
            <a:avLst/>
          </a:prstGeom>
        </p:spPr>
      </p:pic>
      <p:sp>
        <p:nvSpPr>
          <p:cNvPr id="11" name="CuadroTexto 10"/>
          <p:cNvSpPr txBox="1"/>
          <p:nvPr/>
        </p:nvSpPr>
        <p:spPr>
          <a:xfrm>
            <a:off x="8554992" y="5600699"/>
            <a:ext cx="3103496" cy="646331"/>
          </a:xfrm>
          <a:prstGeom prst="rect">
            <a:avLst/>
          </a:prstGeom>
          <a:noFill/>
        </p:spPr>
        <p:txBody>
          <a:bodyPr wrap="square" rtlCol="0">
            <a:spAutoFit/>
          </a:bodyPr>
          <a:lstStyle/>
          <a:p>
            <a:pPr algn="ctr"/>
            <a:r>
              <a:rPr lang="es-ES" dirty="0" smtClean="0"/>
              <a:t>Tejido muscular estriado liso</a:t>
            </a:r>
            <a:endParaRPr lang="es-ES" dirty="0"/>
          </a:p>
        </p:txBody>
      </p:sp>
    </p:spTree>
    <p:extLst>
      <p:ext uri="{BB962C8B-B14F-4D97-AF65-F5344CB8AC3E}">
        <p14:creationId xmlns:p14="http://schemas.microsoft.com/office/powerpoint/2010/main" val="4173614408"/>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06740" y="492104"/>
            <a:ext cx="5057804" cy="1143000"/>
          </a:xfrm>
        </p:spPr>
        <p:txBody>
          <a:bodyPr/>
          <a:lstStyle/>
          <a:p>
            <a:pPr algn="ctr"/>
            <a:r>
              <a:rPr lang="es-ES" b="1" dirty="0" smtClean="0">
                <a:solidFill>
                  <a:srgbClr val="FF0066"/>
                </a:solidFill>
                <a:latin typeface="Batang" panose="02030600000101010101" pitchFamily="18" charset="-127"/>
                <a:ea typeface="Batang" panose="02030600000101010101" pitchFamily="18" charset="-127"/>
              </a:rPr>
              <a:t>TEJIDO ÓSEO</a:t>
            </a:r>
            <a:endParaRPr lang="es-ES" b="1" dirty="0">
              <a:solidFill>
                <a:srgbClr val="FF0066"/>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3143192" y="1606508"/>
            <a:ext cx="6184900" cy="2287741"/>
          </a:xfrm>
        </p:spPr>
        <p:txBody>
          <a:bodyPr>
            <a:noAutofit/>
          </a:bodyPr>
          <a:lstStyle/>
          <a:p>
            <a:pPr algn="just">
              <a:buNone/>
            </a:pPr>
            <a:r>
              <a:rPr lang="es-ES" sz="2000" dirty="0"/>
              <a:t>	</a:t>
            </a:r>
            <a:endParaRPr lang="es-ES" sz="2000" dirty="0">
              <a:solidFill>
                <a:schemeClr val="tx1"/>
              </a:solidFill>
            </a:endParaRPr>
          </a:p>
        </p:txBody>
      </p:sp>
      <p:sp>
        <p:nvSpPr>
          <p:cNvPr id="4" name="CuadroTexto 3"/>
          <p:cNvSpPr txBox="1"/>
          <p:nvPr/>
        </p:nvSpPr>
        <p:spPr>
          <a:xfrm>
            <a:off x="2939992" y="1606508"/>
            <a:ext cx="6591300" cy="1938992"/>
          </a:xfrm>
          <a:prstGeom prst="rect">
            <a:avLst/>
          </a:prstGeom>
          <a:noFill/>
        </p:spPr>
        <p:txBody>
          <a:bodyPr wrap="square" rtlCol="0">
            <a:spAutoFit/>
          </a:bodyPr>
          <a:lstStyle/>
          <a:p>
            <a:pPr algn="just"/>
            <a:r>
              <a:rPr lang="es-ES" sz="2000" dirty="0" smtClean="0"/>
              <a:t>Tejido </a:t>
            </a:r>
            <a:r>
              <a:rPr lang="es-ES" sz="2000" dirty="0"/>
              <a:t>que constituye los huesos, que consta de células provistas de numerosas, finas y largas prolongaciones y separadas unas de otras por una materia orgánica que está íntimamente mezclada con sales de calcio, a las que deben los huesos su gran dureza.</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9992" y="3894249"/>
            <a:ext cx="2466975" cy="1847850"/>
          </a:xfrm>
          <a:prstGeom prst="rect">
            <a:avLst/>
          </a:prstGeom>
        </p:spPr>
      </p:pic>
      <p:sp>
        <p:nvSpPr>
          <p:cNvPr id="6" name="CuadroTexto 5"/>
          <p:cNvSpPr txBox="1"/>
          <p:nvPr/>
        </p:nvSpPr>
        <p:spPr>
          <a:xfrm>
            <a:off x="2776479" y="5906182"/>
            <a:ext cx="2794000" cy="369332"/>
          </a:xfrm>
          <a:prstGeom prst="rect">
            <a:avLst/>
          </a:prstGeom>
          <a:noFill/>
        </p:spPr>
        <p:txBody>
          <a:bodyPr wrap="square" rtlCol="0">
            <a:spAutoFit/>
          </a:bodyPr>
          <a:lstStyle/>
          <a:p>
            <a:r>
              <a:rPr lang="es-ES" dirty="0" smtClean="0"/>
              <a:t>Tejido óseo compacto</a:t>
            </a: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2726" y="3894249"/>
            <a:ext cx="2874433" cy="1847850"/>
          </a:xfrm>
          <a:prstGeom prst="rect">
            <a:avLst/>
          </a:prstGeom>
        </p:spPr>
      </p:pic>
      <p:sp>
        <p:nvSpPr>
          <p:cNvPr id="8" name="CuadroTexto 7"/>
          <p:cNvSpPr txBox="1"/>
          <p:nvPr/>
        </p:nvSpPr>
        <p:spPr>
          <a:xfrm>
            <a:off x="7072726" y="5906182"/>
            <a:ext cx="2755900" cy="369332"/>
          </a:xfrm>
          <a:prstGeom prst="rect">
            <a:avLst/>
          </a:prstGeom>
          <a:noFill/>
        </p:spPr>
        <p:txBody>
          <a:bodyPr wrap="square" rtlCol="0">
            <a:spAutoFit/>
          </a:bodyPr>
          <a:lstStyle/>
          <a:p>
            <a:r>
              <a:rPr lang="es-ES" dirty="0" smtClean="0"/>
              <a:t>  Tejido óseo esponjoso</a:t>
            </a:r>
            <a:endParaRPr lang="es-ES" dirty="0"/>
          </a:p>
        </p:txBody>
      </p:sp>
    </p:spTree>
    <p:extLst>
      <p:ext uri="{BB962C8B-B14F-4D97-AF65-F5344CB8AC3E}">
        <p14:creationId xmlns:p14="http://schemas.microsoft.com/office/powerpoint/2010/main" val="126634499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81348" y="457201"/>
            <a:ext cx="5629304" cy="1143000"/>
          </a:xfrm>
        </p:spPr>
        <p:txBody>
          <a:bodyPr/>
          <a:lstStyle/>
          <a:p>
            <a:pPr algn="ctr"/>
            <a:r>
              <a:rPr lang="es-ES" b="1" dirty="0" smtClean="0">
                <a:solidFill>
                  <a:schemeClr val="accent1">
                    <a:lumMod val="75000"/>
                  </a:schemeClr>
                </a:solidFill>
                <a:latin typeface="Batang" panose="02030600000101010101" pitchFamily="18" charset="-127"/>
                <a:ea typeface="Batang" panose="02030600000101010101" pitchFamily="18" charset="-127"/>
              </a:rPr>
              <a:t>CÉLULA CALICIFORME</a:t>
            </a:r>
            <a:endParaRPr lang="es-ES" b="1" dirty="0">
              <a:solidFill>
                <a:schemeClr val="accent1">
                  <a:lumMod val="75000"/>
                </a:schemeClr>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1981200" y="1600201"/>
            <a:ext cx="8229600" cy="2043114"/>
          </a:xfrm>
        </p:spPr>
        <p:txBody>
          <a:bodyPr>
            <a:normAutofit/>
          </a:bodyPr>
          <a:lstStyle/>
          <a:p>
            <a:pPr algn="just">
              <a:buNone/>
            </a:pPr>
            <a:r>
              <a:rPr lang="es-ES" sz="2000" dirty="0" smtClean="0"/>
              <a:t>	</a:t>
            </a:r>
            <a:r>
              <a:rPr lang="es-ES" sz="2000" dirty="0" smtClean="0">
                <a:solidFill>
                  <a:schemeClr val="tx1">
                    <a:lumMod val="95000"/>
                    <a:lumOff val="5000"/>
                  </a:schemeClr>
                </a:solidFill>
              </a:rPr>
              <a:t>Son</a:t>
            </a:r>
            <a:r>
              <a:rPr lang="es-ES" sz="2000" dirty="0">
                <a:solidFill>
                  <a:schemeClr val="tx1">
                    <a:lumMod val="95000"/>
                    <a:lumOff val="5000"/>
                  </a:schemeClr>
                </a:solidFill>
              </a:rPr>
              <a:t> </a:t>
            </a:r>
            <a:r>
              <a:rPr lang="es-ES" sz="2000" dirty="0" smtClean="0">
                <a:solidFill>
                  <a:schemeClr val="tx1">
                    <a:lumMod val="95000"/>
                    <a:lumOff val="5000"/>
                  </a:schemeClr>
                </a:solidFill>
              </a:rPr>
              <a:t>células glandulares</a:t>
            </a:r>
            <a:r>
              <a:rPr lang="es-ES" sz="2000" dirty="0">
                <a:solidFill>
                  <a:schemeClr val="tx1">
                    <a:lumMod val="95000"/>
                    <a:lumOff val="5000"/>
                  </a:schemeClr>
                </a:solidFill>
              </a:rPr>
              <a:t> o glándulas unicelulares secretoras de moco presentes en los revestimientos </a:t>
            </a:r>
            <a:r>
              <a:rPr lang="es-ES" sz="2000" dirty="0" smtClean="0">
                <a:solidFill>
                  <a:schemeClr val="tx1">
                    <a:lumMod val="95000"/>
                    <a:lumOff val="5000"/>
                  </a:schemeClr>
                </a:solidFill>
              </a:rPr>
              <a:t>epiteliales</a:t>
            </a:r>
            <a:r>
              <a:rPr lang="es-ES" sz="2000" dirty="0">
                <a:solidFill>
                  <a:schemeClr val="tx1">
                    <a:lumMod val="95000"/>
                    <a:lumOff val="5000"/>
                  </a:schemeClr>
                </a:solidFill>
              </a:rPr>
              <a:t> de las mucosas de las vías respiratorias y el sistema digestivo</a:t>
            </a:r>
            <a:r>
              <a:rPr lang="es-ES" sz="2000" dirty="0">
                <a:solidFill>
                  <a:schemeClr val="tx1"/>
                </a:solidFill>
              </a:rPr>
              <a:t>.</a:t>
            </a:r>
          </a:p>
        </p:txBody>
      </p:sp>
      <p:pic>
        <p:nvPicPr>
          <p:cNvPr id="4" name="3 Imagen" descr="img_a22.jpg"/>
          <p:cNvPicPr>
            <a:picLocks noChangeAspect="1"/>
          </p:cNvPicPr>
          <p:nvPr/>
        </p:nvPicPr>
        <p:blipFill>
          <a:blip r:embed="rId2"/>
          <a:stretch>
            <a:fillRect/>
          </a:stretch>
        </p:blipFill>
        <p:spPr>
          <a:xfrm>
            <a:off x="4060017" y="3382489"/>
            <a:ext cx="4071966" cy="28076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8855642"/>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06740" y="492104"/>
            <a:ext cx="5057804" cy="1143000"/>
          </a:xfrm>
        </p:spPr>
        <p:txBody>
          <a:bodyPr/>
          <a:lstStyle/>
          <a:p>
            <a:pPr algn="ctr"/>
            <a:r>
              <a:rPr lang="es-ES" b="1" dirty="0" smtClean="0">
                <a:solidFill>
                  <a:srgbClr val="FF0066"/>
                </a:solidFill>
                <a:latin typeface="Batang" panose="02030600000101010101" pitchFamily="18" charset="-127"/>
                <a:ea typeface="Batang" panose="02030600000101010101" pitchFamily="18" charset="-127"/>
              </a:rPr>
              <a:t>TEJIDO SANGUÍNEO</a:t>
            </a:r>
            <a:endParaRPr lang="es-ES" b="1" dirty="0">
              <a:solidFill>
                <a:srgbClr val="FF0066"/>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3143192" y="1606508"/>
            <a:ext cx="6184900" cy="2287741"/>
          </a:xfrm>
        </p:spPr>
        <p:txBody>
          <a:bodyPr>
            <a:noAutofit/>
          </a:bodyPr>
          <a:lstStyle/>
          <a:p>
            <a:pPr algn="just">
              <a:buNone/>
            </a:pPr>
            <a:r>
              <a:rPr lang="es-ES" sz="2000" dirty="0"/>
              <a:t>	</a:t>
            </a:r>
            <a:endParaRPr lang="es-ES" sz="2000" dirty="0">
              <a:solidFill>
                <a:schemeClr val="tx1"/>
              </a:solidFill>
            </a:endParaRPr>
          </a:p>
        </p:txBody>
      </p:sp>
      <p:sp>
        <p:nvSpPr>
          <p:cNvPr id="4" name="CuadroTexto 3"/>
          <p:cNvSpPr txBox="1"/>
          <p:nvPr/>
        </p:nvSpPr>
        <p:spPr>
          <a:xfrm>
            <a:off x="1876338" y="1333516"/>
            <a:ext cx="8718608" cy="2862322"/>
          </a:xfrm>
          <a:prstGeom prst="rect">
            <a:avLst/>
          </a:prstGeom>
          <a:noFill/>
        </p:spPr>
        <p:txBody>
          <a:bodyPr wrap="square" rtlCol="0">
            <a:spAutoFit/>
          </a:bodyPr>
          <a:lstStyle/>
          <a:p>
            <a:pPr algn="just"/>
            <a:r>
              <a:rPr lang="es-ES" sz="2000" dirty="0"/>
              <a:t>El tejido sanguíneo es un tipo de tejido que se presenta en el organismo de casi todos los animales y que corre por un complejo sistema de venas, arterias y vasos que hacen que esté presente en todo el cuerpo. El tejido sanguíneo también se conoce simplemente como sangre y tiene un estado líquido a menos que se coagule. El tejido sanguíneo, compuesto en su mayor parte por agua, es uno de los elementos más importantes del organismo ya que hace la vez de energía que permite funcionar al sistema circulatorio, mantener en funcionamiento el corazón y a otros órganos vitales.</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9324" y="4468830"/>
            <a:ext cx="4512635" cy="2046270"/>
          </a:xfrm>
          <a:prstGeom prst="rect">
            <a:avLst/>
          </a:prstGeom>
        </p:spPr>
      </p:pic>
    </p:spTree>
    <p:extLst>
      <p:ext uri="{BB962C8B-B14F-4D97-AF65-F5344CB8AC3E}">
        <p14:creationId xmlns:p14="http://schemas.microsoft.com/office/powerpoint/2010/main" val="3076031243"/>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06740" y="492104"/>
            <a:ext cx="5057804" cy="1143000"/>
          </a:xfrm>
        </p:spPr>
        <p:txBody>
          <a:bodyPr/>
          <a:lstStyle/>
          <a:p>
            <a:pPr algn="ctr"/>
            <a:r>
              <a:rPr lang="es-ES" b="1" dirty="0" smtClean="0">
                <a:solidFill>
                  <a:srgbClr val="FF0066"/>
                </a:solidFill>
                <a:latin typeface="Batang" panose="02030600000101010101" pitchFamily="18" charset="-127"/>
                <a:ea typeface="Batang" panose="02030600000101010101" pitchFamily="18" charset="-127"/>
              </a:rPr>
              <a:t>TELODENDRONES</a:t>
            </a:r>
            <a:endParaRPr lang="es-ES" b="1" dirty="0">
              <a:solidFill>
                <a:srgbClr val="FF0066"/>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3143192" y="1606508"/>
            <a:ext cx="6184900" cy="2287741"/>
          </a:xfrm>
        </p:spPr>
        <p:txBody>
          <a:bodyPr>
            <a:noAutofit/>
          </a:bodyPr>
          <a:lstStyle/>
          <a:p>
            <a:pPr algn="just">
              <a:buNone/>
            </a:pPr>
            <a:r>
              <a:rPr lang="es-ES" sz="2000" dirty="0"/>
              <a:t>	</a:t>
            </a:r>
            <a:endParaRPr lang="es-ES" sz="2000" dirty="0">
              <a:solidFill>
                <a:schemeClr val="tx1"/>
              </a:solidFill>
            </a:endParaRPr>
          </a:p>
        </p:txBody>
      </p:sp>
      <p:sp>
        <p:nvSpPr>
          <p:cNvPr id="4" name="CuadroTexto 3"/>
          <p:cNvSpPr txBox="1"/>
          <p:nvPr/>
        </p:nvSpPr>
        <p:spPr>
          <a:xfrm>
            <a:off x="2939992" y="1606508"/>
            <a:ext cx="6591300" cy="1938992"/>
          </a:xfrm>
          <a:prstGeom prst="rect">
            <a:avLst/>
          </a:prstGeom>
          <a:noFill/>
        </p:spPr>
        <p:txBody>
          <a:bodyPr wrap="square" rtlCol="0">
            <a:spAutoFit/>
          </a:bodyPr>
          <a:lstStyle/>
          <a:p>
            <a:pPr algn="just"/>
            <a:r>
              <a:rPr lang="es-ES" sz="2000" dirty="0"/>
              <a:t>R</a:t>
            </a:r>
            <a:r>
              <a:rPr lang="es-ES" sz="2000" dirty="0" smtClean="0"/>
              <a:t>ama </a:t>
            </a:r>
            <a:r>
              <a:rPr lang="es-ES" sz="2000" dirty="0"/>
              <a:t>distal de un axón neuronal que se puede ramificar más en terminales de los axones mientras que cada neurona sólo tiene uno. El axón, puede ramificarse en varias </a:t>
            </a:r>
            <a:r>
              <a:rPr lang="es-ES" sz="2000" dirty="0" err="1"/>
              <a:t>telodendria</a:t>
            </a:r>
            <a:r>
              <a:rPr lang="es-ES" sz="2000" dirty="0"/>
              <a:t> y formar vesículas </a:t>
            </a:r>
            <a:r>
              <a:rPr lang="es-ES" sz="2000" dirty="0" err="1"/>
              <a:t>presinápticas</a:t>
            </a:r>
            <a:r>
              <a:rPr lang="es-ES" sz="2000" dirty="0"/>
              <a:t> de la neurotransmisión en cada sucursal. </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7476" y="3545500"/>
            <a:ext cx="6416332" cy="3148013"/>
          </a:xfrm>
          <a:prstGeom prst="rect">
            <a:avLst/>
          </a:prstGeom>
        </p:spPr>
      </p:pic>
    </p:spTree>
    <p:extLst>
      <p:ext uri="{BB962C8B-B14F-4D97-AF65-F5344CB8AC3E}">
        <p14:creationId xmlns:p14="http://schemas.microsoft.com/office/powerpoint/2010/main" val="12840773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16248" y="546101"/>
            <a:ext cx="5959504" cy="1143000"/>
          </a:xfrm>
        </p:spPr>
        <p:txBody>
          <a:bodyPr>
            <a:noAutofit/>
          </a:bodyPr>
          <a:lstStyle/>
          <a:p>
            <a:pPr algn="ctr"/>
            <a:r>
              <a:rPr lang="es-ES" b="1" dirty="0" smtClean="0">
                <a:solidFill>
                  <a:schemeClr val="accent1">
                    <a:lumMod val="75000"/>
                  </a:schemeClr>
                </a:solidFill>
                <a:latin typeface="Batang" panose="02030600000101010101" pitchFamily="18" charset="-127"/>
                <a:ea typeface="Batang" panose="02030600000101010101" pitchFamily="18" charset="-127"/>
              </a:rPr>
              <a:t>CÉLULAS DE MICROGLÍA</a:t>
            </a:r>
            <a:endParaRPr lang="es-ES" b="1" dirty="0">
              <a:solidFill>
                <a:schemeClr val="accent1">
                  <a:lumMod val="75000"/>
                </a:schemeClr>
              </a:solidFill>
              <a:latin typeface="Batang" panose="02030600000101010101" pitchFamily="18" charset="-127"/>
              <a:ea typeface="Batang" panose="02030600000101010101" pitchFamily="18" charset="-127"/>
            </a:endParaRPr>
          </a:p>
        </p:txBody>
      </p:sp>
      <p:sp>
        <p:nvSpPr>
          <p:cNvPr id="3" name="2 Marcador de contenido"/>
          <p:cNvSpPr>
            <a:spLocks noGrp="1"/>
          </p:cNvSpPr>
          <p:nvPr>
            <p:ph idx="1"/>
          </p:nvPr>
        </p:nvSpPr>
        <p:spPr>
          <a:xfrm>
            <a:off x="2425700" y="1828799"/>
            <a:ext cx="7340600" cy="1408115"/>
          </a:xfrm>
        </p:spPr>
        <p:txBody>
          <a:bodyPr>
            <a:normAutofit/>
          </a:bodyPr>
          <a:lstStyle/>
          <a:p>
            <a:pPr algn="just">
              <a:buNone/>
            </a:pPr>
            <a:r>
              <a:rPr lang="es-ES" sz="2000" dirty="0" smtClean="0">
                <a:solidFill>
                  <a:schemeClr val="tx1">
                    <a:lumMod val="95000"/>
                    <a:lumOff val="5000"/>
                  </a:schemeClr>
                </a:solidFill>
              </a:rPr>
              <a:t>	Son</a:t>
            </a:r>
            <a:r>
              <a:rPr lang="es-ES" sz="2000" dirty="0">
                <a:solidFill>
                  <a:schemeClr val="tx1">
                    <a:lumMod val="95000"/>
                    <a:lumOff val="5000"/>
                  </a:schemeClr>
                </a:solidFill>
              </a:rPr>
              <a:t> células </a:t>
            </a:r>
            <a:r>
              <a:rPr lang="es-ES" sz="2000" dirty="0" err="1">
                <a:solidFill>
                  <a:schemeClr val="tx1">
                    <a:lumMod val="95000"/>
                    <a:lumOff val="5000"/>
                  </a:schemeClr>
                </a:solidFill>
              </a:rPr>
              <a:t>neurogliales</a:t>
            </a:r>
            <a:r>
              <a:rPr lang="es-ES" sz="2000" dirty="0">
                <a:solidFill>
                  <a:schemeClr val="tx1">
                    <a:lumMod val="95000"/>
                    <a:lumOff val="5000"/>
                  </a:schemeClr>
                </a:solidFill>
              </a:rPr>
              <a:t> del tejido nervioso con capacidad fagocitaria que forman el sistema inmunitario del sistema nervioso central.</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9156" y="3516312"/>
            <a:ext cx="2833688" cy="2833688"/>
          </a:xfrm>
          <a:prstGeom prst="rect">
            <a:avLst/>
          </a:prstGeom>
          <a:ln>
            <a:noFill/>
          </a:ln>
          <a:effectLst>
            <a:softEdge rad="112500"/>
          </a:effectLst>
        </p:spPr>
      </p:pic>
    </p:spTree>
    <p:extLst>
      <p:ext uri="{BB962C8B-B14F-4D97-AF65-F5344CB8AC3E}">
        <p14:creationId xmlns:p14="http://schemas.microsoft.com/office/powerpoint/2010/main" val="95068414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446</TotalTime>
  <Words>1005</Words>
  <Application>Microsoft Macintosh PowerPoint</Application>
  <PresentationFormat>Personalizado</PresentationFormat>
  <Paragraphs>170</Paragraphs>
  <Slides>81</Slides>
  <Notes>0</Notes>
  <HiddenSlides>0</HiddenSlides>
  <MMClips>0</MMClips>
  <ScaleCrop>false</ScaleCrop>
  <HeadingPairs>
    <vt:vector size="4" baseType="variant">
      <vt:variant>
        <vt:lpstr>Tema</vt:lpstr>
      </vt:variant>
      <vt:variant>
        <vt:i4>1</vt:i4>
      </vt:variant>
      <vt:variant>
        <vt:lpstr>Títulos de diapositiva</vt:lpstr>
      </vt:variant>
      <vt:variant>
        <vt:i4>81</vt:i4>
      </vt:variant>
    </vt:vector>
  </HeadingPairs>
  <TitlesOfParts>
    <vt:vector size="82" baseType="lpstr">
      <vt:lpstr>Espiral</vt:lpstr>
      <vt:lpstr>GLOSARIO: TEJIDOS ANIMALES</vt:lpstr>
      <vt:lpstr>Presentación de PowerPoint</vt:lpstr>
      <vt:lpstr>ADIPOCITOS</vt:lpstr>
      <vt:lpstr>AGRANULOCITOS</vt:lpstr>
      <vt:lpstr>ASTROCITOS</vt:lpstr>
      <vt:lpstr>AXÓN</vt:lpstr>
      <vt:lpstr>Presentación de PowerPoint</vt:lpstr>
      <vt:lpstr>CÉLULA CALICIFORME</vt:lpstr>
      <vt:lpstr>CÉLULAS DE MICROGLÍA</vt:lpstr>
      <vt:lpstr>CÉLULAS DE SCHWANN</vt:lpstr>
      <vt:lpstr>CÉLULAS GLIALES</vt:lpstr>
      <vt:lpstr>CONDROBLASTOS</vt:lpstr>
      <vt:lpstr>CONDROCITOS</vt:lpstr>
      <vt:lpstr>CORPÚSCULOS DE NISSL</vt:lpstr>
      <vt:lpstr>Presentación de PowerPoint</vt:lpstr>
      <vt:lpstr>DENDRITAS</vt:lpstr>
      <vt:lpstr>DISCOS INTERCALARES</vt:lpstr>
      <vt:lpstr>Presentación de PowerPoint</vt:lpstr>
      <vt:lpstr>ENDOMISIO</vt:lpstr>
      <vt:lpstr>ENDOTELIO</vt:lpstr>
      <vt:lpstr>EPIMISIO</vt:lpstr>
      <vt:lpstr>EPITELIO CILÍNDRICO SEUDOESTRATIFICADO</vt:lpstr>
      <vt:lpstr>EPITELIO MONOESTRATIFICADO</vt:lpstr>
      <vt:lpstr>EPITELIO PLURIESTRATIFICADO</vt:lpstr>
      <vt:lpstr>ERITROCITO </vt:lpstr>
      <vt:lpstr>ESTRATO CÓRNEO</vt:lpstr>
      <vt:lpstr>Presentación de PowerPoint</vt:lpstr>
      <vt:lpstr>FASCÍCULOS</vt:lpstr>
      <vt:lpstr>FIBRAS AMIELÍNICAS</vt:lpstr>
      <vt:lpstr>FIBRAS COLÁGENAS</vt:lpstr>
      <vt:lpstr>FIBRAS ELÁSTICAS</vt:lpstr>
      <vt:lpstr>FIBRAS MIELÍNICAS</vt:lpstr>
      <vt:lpstr>FIBRAS MUSCULARES</vt:lpstr>
      <vt:lpstr>FIBRAS NERVIOSAS</vt:lpstr>
      <vt:lpstr>FIBRAS RETICULARES</vt:lpstr>
      <vt:lpstr>FIBROBLASTOS</vt:lpstr>
      <vt:lpstr>FIBROCITOS</vt:lpstr>
      <vt:lpstr>Presentación de PowerPoint</vt:lpstr>
      <vt:lpstr>GLÁNDULAS</vt:lpstr>
      <vt:lpstr>GRANULACITOS</vt:lpstr>
      <vt:lpstr>Presentación de PowerPoint</vt:lpstr>
      <vt:lpstr>HISTIOCITOS</vt:lpstr>
      <vt:lpstr>HORMONAS</vt:lpstr>
      <vt:lpstr>Presentación de PowerPoint</vt:lpstr>
      <vt:lpstr>LEUCOCITOS</vt:lpstr>
      <vt:lpstr>Presentación de PowerPoint</vt:lpstr>
      <vt:lpstr>MASTOCITOS</vt:lpstr>
      <vt:lpstr>MATRIZ CARTILAGINOSA</vt:lpstr>
      <vt:lpstr>MATRIZ EXTRACELULAR</vt:lpstr>
      <vt:lpstr>MATRIZ ÓSEA</vt:lpstr>
      <vt:lpstr>MEMBRANA BASAL</vt:lpstr>
      <vt:lpstr>MICROFIBRILLAS</vt:lpstr>
      <vt:lpstr>MICROVELLOSIDADES</vt:lpstr>
      <vt:lpstr>Presentación de PowerPoint</vt:lpstr>
      <vt:lpstr>NEUROFILAMENTO</vt:lpstr>
      <vt:lpstr>NEURONA</vt:lpstr>
      <vt:lpstr>NÓDULO DE RANVIER</vt:lpstr>
      <vt:lpstr>Presentación de PowerPoint</vt:lpstr>
      <vt:lpstr>OLIGODENDROCITOS</vt:lpstr>
      <vt:lpstr>OSTEÍNA</vt:lpstr>
      <vt:lpstr>OSTEOCITOS</vt:lpstr>
      <vt:lpstr>OSTEOCLASTOS</vt:lpstr>
      <vt:lpstr>Presentación de PowerPoint</vt:lpstr>
      <vt:lpstr>PERICONDRIO</vt:lpstr>
      <vt:lpstr>PERIMISIO</vt:lpstr>
      <vt:lpstr>PLAQUETAS</vt:lpstr>
      <vt:lpstr>PLASMA SANGUÍNEO</vt:lpstr>
      <vt:lpstr>PLASMOCITOS</vt:lpstr>
      <vt:lpstr>Presentación de PowerPoint</vt:lpstr>
      <vt:lpstr>SARCOLEMA</vt:lpstr>
      <vt:lpstr>SARCOPLASMA</vt:lpstr>
      <vt:lpstr>SINAPSIS</vt:lpstr>
      <vt:lpstr>Presentación de PowerPoint</vt:lpstr>
      <vt:lpstr>TEJIDO ADIPOSO</vt:lpstr>
      <vt:lpstr>TEJIDO CARTILAGINOSO</vt:lpstr>
      <vt:lpstr>TEJIDO CONJUNTIVO</vt:lpstr>
      <vt:lpstr>TEJIDO EPITELIAL</vt:lpstr>
      <vt:lpstr>TEJIDO MUSCULAR</vt:lpstr>
      <vt:lpstr>TEJIDO ÓSEO</vt:lpstr>
      <vt:lpstr>TEJIDO SANGUÍNEO</vt:lpstr>
      <vt:lpstr>TELODENDRONES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JESUS MELERO</cp:lastModifiedBy>
  <cp:revision>39</cp:revision>
  <dcterms:created xsi:type="dcterms:W3CDTF">2015-05-31T10:33:31Z</dcterms:created>
  <dcterms:modified xsi:type="dcterms:W3CDTF">2015-06-03T11:10:03Z</dcterms:modified>
</cp:coreProperties>
</file>